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Celebrating Difference 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4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B31592ED-2361-4201-BDAF-3672F7DA8FCA}"/>
              </a:ext>
            </a:extLst>
          </p:cNvPr>
          <p:cNvPicPr>
            <a:picLocks noChangeAspect="1"/>
          </p:cNvPicPr>
          <p:nvPr/>
        </p:nvPicPr>
        <p:blipFill>
          <a:blip r:embed="rId2"/>
          <a:stretch>
            <a:fillRect/>
          </a:stretch>
        </p:blipFill>
        <p:spPr>
          <a:xfrm>
            <a:off x="2960949" y="2307922"/>
            <a:ext cx="6879702" cy="4282263"/>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4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ECF91F6A-E229-49D2-89EB-E2621725A825}"/>
              </a:ext>
            </a:extLst>
          </p:cNvPr>
          <p:cNvSpPr txBox="1"/>
          <p:nvPr/>
        </p:nvSpPr>
        <p:spPr>
          <a:xfrm>
            <a:off x="3200400" y="3163603"/>
            <a:ext cx="6400800" cy="3280257"/>
          </a:xfrm>
          <a:prstGeom prst="rect">
            <a:avLst/>
          </a:prstGeom>
          <a:noFill/>
        </p:spPr>
        <p:txBody>
          <a:bodyPr wrap="square">
            <a:spAutoFit/>
          </a:bodyPr>
          <a:lstStyle/>
          <a:p>
            <a:pPr>
              <a:lnSpc>
                <a:spcPct val="107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Vocabulary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Character, Assumption, Judgement, Surprised, Different, Appearance, Accept, Influence, Opinion, Attitude, Bullying, Friend, Secret, Deliberate, On purpose, Bystander, Witness, Bully, Problem solve, Cyber bullying, Text message, Website, Troll, Special, Unique, Physical features, Impression, Changed</a:t>
            </a:r>
          </a:p>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Song:</a:t>
            </a:r>
            <a:r>
              <a:rPr lang="en-GB" sz="2000" dirty="0">
                <a:effectLst/>
                <a:latin typeface="Calibri" panose="020F0502020204030204" pitchFamily="34" charset="0"/>
                <a:ea typeface="Calibri" panose="020F0502020204030204" pitchFamily="34" charset="0"/>
                <a:cs typeface="Times New Roman" panose="02020603050405020304" pitchFamily="18" charset="0"/>
              </a:rPr>
              <a:t> There’s a Place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b="1" dirty="0">
                <a:effectLst/>
                <a:latin typeface="Calibri" panose="020F0502020204030204" pitchFamily="34" charset="0"/>
                <a:ea typeface="Calibri" panose="020F0502020204030204" pitchFamily="34" charset="0"/>
                <a:cs typeface="Times New Roman" panose="02020603050405020304" pitchFamily="18" charset="0"/>
              </a:rPr>
              <a:t>Puzzle Outcome:</a:t>
            </a:r>
            <a:r>
              <a:rPr lang="en-GB" sz="2000" dirty="0">
                <a:effectLst/>
                <a:latin typeface="Calibri" panose="020F0502020204030204" pitchFamily="34" charset="0"/>
                <a:ea typeface="Calibri" panose="020F0502020204030204" pitchFamily="34" charset="0"/>
                <a:cs typeface="Times New Roman" panose="02020603050405020304" pitchFamily="18" charset="0"/>
              </a:rPr>
              <a:t> Kite Templates</a:t>
            </a:r>
            <a:endParaRPr lang="en-GB" dirty="0"/>
          </a:p>
        </p:txBody>
      </p:sp>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4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2AA77A74-688D-4D33-8DCC-B4B21694CFB1}"/>
              </a:ext>
            </a:extLst>
          </p:cNvPr>
          <p:cNvSpPr txBox="1"/>
          <p:nvPr/>
        </p:nvSpPr>
        <p:spPr>
          <a:xfrm>
            <a:off x="3200400" y="2498228"/>
            <a:ext cx="6400800" cy="4611006"/>
          </a:xfrm>
          <a:prstGeom prst="rect">
            <a:avLst/>
          </a:prstGeom>
          <a:noFill/>
        </p:spPr>
        <p:txBody>
          <a:bodyPr wrap="square">
            <a:spAutoFit/>
          </a:bodyPr>
          <a:lstStyle/>
          <a:p>
            <a:pPr>
              <a:lnSpc>
                <a:spcPct val="107000"/>
              </a:lnSpc>
              <a:spcAft>
                <a:spcPts val="80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(R11) how to recognise who to trust and who not to trust, how to judge when a friendship is making them feel unhappy or uncomfortable, managing conflict, how to manage these situations and how to seek help or advice from others, if needed (R12) the importance of respecting others, even when they are very different from them (for example, physically, in character, personality or backgrounds), or make different choices or have different preferences or beliefs (R13) practical steps they can take in a range of different contexts to improve or support respectful relationships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(R15) the importance of self-respect and how this links to their own happiness (R16) that in school and in wider society they can expect to be treated with respect by others, and that in turn they should show due respect to others, including those in positions of authority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(R17) about different types of bullying (including cyberbullying), the impact of bullying, responsibilities of bystanders (primarily reporting bullying to an adult) and how to get help (R20) that people sometimes behave differently online, including by pretending to be someone they are not (R21) that the same principles apply to online relationships as to face-to-face relationships, including the importance of respect for others online including when we are anonymous(R22) the rules and principles for keeping safe online, how to recognise risks, harmful content and contact, and how to report (R25) what sorts of boundaries are appropriate in friendships with peers and others (including in a digital context) (R30) how to ask for advice or help for themselves or others, and to keep trying until they are heard (R31) how to report concerns or abuse, and the vocabulary and confidence needed to do so (R32) where to get advice e.g. family, school and/or other sources.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r>
              <a:rPr lang="en-GB" sz="8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 (H3) how to recognise and talk about their emotions, including having a varied vocabulary of words to use when talking about their own and others’ feelings (H4) how to judge whether what they are feeling and how they are behaving is appropriate and proportionate (H7) isolation and loneliness can affect children and that it is very important for children to discuss their feelings with an adult and seek support (H8) that bullying (including cyberbullying) has a negative and often lasting impact on mental wellbeing (H9) where and how to seek support (including recognising the triggers for seeking support), including whom in school they should speak to if they are worried about their own or someone else’s mental wellbeing or ability to control their emotions (including issues arising online) (H13) how to consider the effect of their online actions on others and know how to recognise and display respectful behaviour online and the importance of keeping personal information private</a:t>
            </a:r>
            <a:endParaRPr lang="en-GB" dirty="0"/>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4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1F6713BB-363D-49DD-A9A3-3F53EB52224C}"/>
              </a:ext>
            </a:extLst>
          </p:cNvPr>
          <p:cNvPicPr>
            <a:picLocks noChangeAspect="1"/>
          </p:cNvPicPr>
          <p:nvPr/>
        </p:nvPicPr>
        <p:blipFill>
          <a:blip r:embed="rId2"/>
          <a:stretch>
            <a:fillRect/>
          </a:stretch>
        </p:blipFill>
        <p:spPr>
          <a:xfrm>
            <a:off x="2671339" y="1797282"/>
            <a:ext cx="3215894" cy="6006636"/>
          </a:xfrm>
          <a:prstGeom prst="rect">
            <a:avLst/>
          </a:prstGeom>
        </p:spPr>
      </p:pic>
      <p:pic>
        <p:nvPicPr>
          <p:cNvPr id="6" name="Picture 5">
            <a:extLst>
              <a:ext uri="{FF2B5EF4-FFF2-40B4-BE49-F238E27FC236}">
                <a16:creationId xmlns:a16="http://schemas.microsoft.com/office/drawing/2014/main" id="{6507EE17-276A-46BF-A2CE-F8099FDA2BA7}"/>
              </a:ext>
            </a:extLst>
          </p:cNvPr>
          <p:cNvPicPr>
            <a:picLocks noChangeAspect="1"/>
          </p:cNvPicPr>
          <p:nvPr/>
        </p:nvPicPr>
        <p:blipFill>
          <a:blip r:embed="rId3"/>
          <a:stretch>
            <a:fillRect/>
          </a:stretch>
        </p:blipFill>
        <p:spPr>
          <a:xfrm>
            <a:off x="5879710" y="1928304"/>
            <a:ext cx="3215894" cy="6016128"/>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BDD059F8-118A-4C87-95FD-4EA73915D56D}"/>
              </a:ext>
            </a:extLst>
          </p:cNvPr>
          <p:cNvPicPr>
            <a:picLocks noChangeAspect="1"/>
          </p:cNvPicPr>
          <p:nvPr/>
        </p:nvPicPr>
        <p:blipFill>
          <a:blip r:embed="rId2"/>
          <a:stretch>
            <a:fillRect/>
          </a:stretch>
        </p:blipFill>
        <p:spPr>
          <a:xfrm>
            <a:off x="2637467" y="1352810"/>
            <a:ext cx="7105182" cy="7546585"/>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474</TotalTime>
  <Words>752</Words>
  <Application>Microsoft Office PowerPoint</Application>
  <PresentationFormat>A3 Paper (297x420 mm)</PresentationFormat>
  <Paragraphs>18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50</cp:revision>
  <dcterms:created xsi:type="dcterms:W3CDTF">2020-09-22T12:40:30Z</dcterms:created>
  <dcterms:modified xsi:type="dcterms:W3CDTF">2025-02-24T13:21:49Z</dcterms:modified>
</cp:coreProperties>
</file>