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037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48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54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437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44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567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90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733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244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002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8179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021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20854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1583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026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557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CC945-BAEC-4A50-BB47-848BD12E924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56F15E5-8331-42CF-9D75-8CA8E3AD6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882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09729-BC43-4946-A807-D2784DEDFB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2375" y="1344963"/>
            <a:ext cx="8454351" cy="1646302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Parent Survey Responses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9CC410-531B-4F2C-883C-659D9795DD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3162936"/>
            <a:ext cx="7766936" cy="2482489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December 2024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62 responses in total</a:t>
            </a:r>
          </a:p>
        </p:txBody>
      </p:sp>
    </p:spTree>
    <p:extLst>
      <p:ext uri="{BB962C8B-B14F-4D97-AF65-F5344CB8AC3E}">
        <p14:creationId xmlns:p14="http://schemas.microsoft.com/office/powerpoint/2010/main" val="1027108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595" y="5685182"/>
            <a:ext cx="8917660" cy="951145"/>
          </a:xfrm>
        </p:spPr>
        <p:txBody>
          <a:bodyPr>
            <a:normAutofit/>
          </a:bodyPr>
          <a:lstStyle/>
          <a:p>
            <a:r>
              <a:rPr lang="en-GB" dirty="0"/>
              <a:t>96% agree or strongly agree that their child feels safe in school.</a:t>
            </a:r>
          </a:p>
          <a:p>
            <a:r>
              <a:rPr lang="en-GB" dirty="0"/>
              <a:t>This is an 11% increase.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D58FC9-55A9-4203-8FA5-EC4BCA75BE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305" t="30135" r="17386" b="25978"/>
          <a:stretch/>
        </p:blipFill>
        <p:spPr>
          <a:xfrm>
            <a:off x="490331" y="556593"/>
            <a:ext cx="9157252" cy="440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927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595" y="5685182"/>
            <a:ext cx="8917660" cy="951145"/>
          </a:xfrm>
        </p:spPr>
        <p:txBody>
          <a:bodyPr>
            <a:normAutofit/>
          </a:bodyPr>
          <a:lstStyle/>
          <a:p>
            <a:r>
              <a:rPr lang="en-GB" dirty="0"/>
              <a:t>96% agree or strongly agree that their child feels safe in school.</a:t>
            </a:r>
          </a:p>
          <a:p>
            <a:r>
              <a:rPr lang="en-GB" dirty="0"/>
              <a:t>This is a 7% increase.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38DF8F-73F1-485A-B41F-BCFA17DB00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82" t="30135" r="17386" b="27718"/>
          <a:stretch/>
        </p:blipFill>
        <p:spPr>
          <a:xfrm>
            <a:off x="410818" y="540025"/>
            <a:ext cx="9633803" cy="453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920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595" y="5449654"/>
            <a:ext cx="9882810" cy="904764"/>
          </a:xfrm>
        </p:spPr>
        <p:txBody>
          <a:bodyPr>
            <a:normAutofit/>
          </a:bodyPr>
          <a:lstStyle/>
          <a:p>
            <a:r>
              <a:rPr lang="en-GB" dirty="0"/>
              <a:t>83% agree or strongly agree that the school makes sure pupils are well behaved.</a:t>
            </a:r>
          </a:p>
          <a:p>
            <a:r>
              <a:rPr lang="en-GB" dirty="0"/>
              <a:t>This is a 4% decrease, but 6% don’t know.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DF5C08-6617-405D-9714-5E57BED8DF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087" t="31102" r="18370" b="27912"/>
          <a:stretch/>
        </p:blipFill>
        <p:spPr>
          <a:xfrm>
            <a:off x="397566" y="410817"/>
            <a:ext cx="9700591" cy="458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80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595" y="5274364"/>
            <a:ext cx="9882810" cy="1202636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58% of parents feel their child has not been bullied. 21% felt it had been dealt with quickly and effectively. This totals 79%.</a:t>
            </a:r>
          </a:p>
          <a:p>
            <a:r>
              <a:rPr lang="en-GB" dirty="0"/>
              <a:t>9% don’t know if their child has been bullied.</a:t>
            </a:r>
          </a:p>
          <a:p>
            <a:r>
              <a:rPr lang="en-GB" dirty="0"/>
              <a:t>9% disagree.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9AB675-E889-4128-83F9-DCDBBFA7F4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82" t="30715" r="18044" b="26559"/>
          <a:stretch/>
        </p:blipFill>
        <p:spPr>
          <a:xfrm>
            <a:off x="689113" y="500269"/>
            <a:ext cx="9570782" cy="462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264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761" y="5314180"/>
            <a:ext cx="9882810" cy="1013734"/>
          </a:xfrm>
        </p:spPr>
        <p:txBody>
          <a:bodyPr>
            <a:normAutofit/>
          </a:bodyPr>
          <a:lstStyle/>
          <a:p>
            <a:r>
              <a:rPr lang="en-GB" dirty="0"/>
              <a:t>94% agree or strongly agree (same as last year) that the school makes them aware of what their child will learn.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C3E3C9-35FA-4061-BC19-486E219ACA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78" t="30716" r="18587" b="28685"/>
          <a:stretch/>
        </p:blipFill>
        <p:spPr>
          <a:xfrm>
            <a:off x="490330" y="530086"/>
            <a:ext cx="9896977" cy="447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478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289" y="5009321"/>
            <a:ext cx="8082172" cy="1457740"/>
          </a:xfrm>
        </p:spPr>
        <p:txBody>
          <a:bodyPr>
            <a:normAutofit/>
          </a:bodyPr>
          <a:lstStyle/>
          <a:p>
            <a:r>
              <a:rPr lang="en-GB" dirty="0"/>
              <a:t>65% agree or strongly agree that concerns have been dealt with properly.</a:t>
            </a:r>
          </a:p>
          <a:p>
            <a:r>
              <a:rPr lang="en-GB" dirty="0"/>
              <a:t>19% have not raised any concerns which was a new category.</a:t>
            </a:r>
          </a:p>
          <a:p>
            <a:r>
              <a:rPr lang="en-GB" dirty="0"/>
              <a:t>Together this totals 84%.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E748A6-84AA-428C-BEC3-5E76A8A0A1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306" t="30909" r="18586" b="25399"/>
          <a:stretch/>
        </p:blipFill>
        <p:spPr>
          <a:xfrm>
            <a:off x="530087" y="622852"/>
            <a:ext cx="8600661" cy="421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26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595" y="5353879"/>
            <a:ext cx="9882810" cy="1163179"/>
          </a:xfrm>
        </p:spPr>
        <p:txBody>
          <a:bodyPr>
            <a:normAutofit/>
          </a:bodyPr>
          <a:lstStyle/>
          <a:p>
            <a:r>
              <a:rPr lang="en-GB" dirty="0"/>
              <a:t>79% agree or strongly agree that the school has high expectations.</a:t>
            </a:r>
          </a:p>
          <a:p>
            <a:r>
              <a:rPr lang="en-GB" dirty="0"/>
              <a:t>12% don’t know.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4E4BB6-48F2-49F3-A519-0DE0A17DD8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30" t="30522" r="18913" b="24819"/>
          <a:stretch/>
        </p:blipFill>
        <p:spPr>
          <a:xfrm>
            <a:off x="649357" y="367747"/>
            <a:ext cx="9299112" cy="47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0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595" y="5433391"/>
            <a:ext cx="9882810" cy="967409"/>
          </a:xfrm>
        </p:spPr>
        <p:txBody>
          <a:bodyPr>
            <a:normAutofit/>
          </a:bodyPr>
          <a:lstStyle/>
          <a:p>
            <a:r>
              <a:rPr lang="en-GB" dirty="0"/>
              <a:t>95% agree or strongly agree that their child does well at this school.</a:t>
            </a:r>
          </a:p>
          <a:p>
            <a:r>
              <a:rPr lang="en-GB" dirty="0"/>
              <a:t>This is a 1% increase.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F8A00C-FB39-4BD7-8C0C-E26042B99F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391" t="30136" r="18478" b="29071"/>
          <a:stretch/>
        </p:blipFill>
        <p:spPr>
          <a:xfrm>
            <a:off x="397565" y="457200"/>
            <a:ext cx="9311438" cy="434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2950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291" y="5685182"/>
            <a:ext cx="10189266" cy="74212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86% agree or strongly agree that the school lets them know how their child is doing.</a:t>
            </a:r>
          </a:p>
          <a:p>
            <a:r>
              <a:rPr lang="en-GB" dirty="0"/>
              <a:t>This is an increase of 6%.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B970B3-1BE5-4114-BB2B-522C378FEE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65" t="31489" r="18152" b="25398"/>
          <a:stretch/>
        </p:blipFill>
        <p:spPr>
          <a:xfrm>
            <a:off x="543338" y="473765"/>
            <a:ext cx="9968400" cy="485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373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489" y="5261113"/>
            <a:ext cx="10229022" cy="840309"/>
          </a:xfrm>
        </p:spPr>
        <p:txBody>
          <a:bodyPr>
            <a:normAutofit/>
          </a:bodyPr>
          <a:lstStyle/>
          <a:p>
            <a:r>
              <a:rPr lang="en-GB" dirty="0"/>
              <a:t>93% agree or strongly agree that there are a good range of subjects available.</a:t>
            </a:r>
          </a:p>
          <a:p>
            <a:r>
              <a:rPr lang="en-GB" dirty="0"/>
              <a:t>This is a slight decrease of 4%.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A6648-EA56-46D0-9F06-C5D67247A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956" t="30715" r="18696" b="28105"/>
          <a:stretch/>
        </p:blipFill>
        <p:spPr>
          <a:xfrm>
            <a:off x="622851" y="451778"/>
            <a:ext cx="9488231" cy="445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22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436" y="5141842"/>
            <a:ext cx="10865128" cy="72887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96% agree or strongly agree that their child can take part in clubs or activities.</a:t>
            </a:r>
          </a:p>
          <a:p>
            <a:r>
              <a:rPr lang="en-GB" dirty="0"/>
              <a:t>This is a 4% increase.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3DD6EA-C04D-4120-AC45-AFB32C10C1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30" t="30135" r="18261" b="28878"/>
          <a:stretch/>
        </p:blipFill>
        <p:spPr>
          <a:xfrm>
            <a:off x="424069" y="450573"/>
            <a:ext cx="9567323" cy="4399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056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104" y="5539408"/>
            <a:ext cx="11171583" cy="116619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80% agree or strongly agree that the school supports their child’s wider personal development.</a:t>
            </a:r>
          </a:p>
          <a:p>
            <a:r>
              <a:rPr lang="en-GB" dirty="0"/>
              <a:t>11% didn’t know (this is a 6% increase).</a:t>
            </a:r>
          </a:p>
          <a:p>
            <a:r>
              <a:rPr lang="en-GB" dirty="0"/>
              <a:t>Overall a slight decrease of 5%.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0131CC-F8D8-42E0-9315-738F8552B0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39" t="30135" r="18587" b="29265"/>
          <a:stretch/>
        </p:blipFill>
        <p:spPr>
          <a:xfrm>
            <a:off x="344556" y="410817"/>
            <a:ext cx="10064900" cy="462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775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138F-9855-4E92-ADB9-4CEDB838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595" y="5155095"/>
            <a:ext cx="9882810" cy="907774"/>
          </a:xfrm>
        </p:spPr>
        <p:txBody>
          <a:bodyPr>
            <a:normAutofit/>
          </a:bodyPr>
          <a:lstStyle/>
          <a:p>
            <a:r>
              <a:rPr lang="en-GB" dirty="0"/>
              <a:t>93% would recommend the school to another parent.</a:t>
            </a:r>
          </a:p>
          <a:p>
            <a:r>
              <a:rPr lang="en-GB" dirty="0"/>
              <a:t>This is a 6% increase.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4106E5-89E3-46A0-AF81-3A2D87968F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78" t="30715" r="18913" b="29265"/>
          <a:stretch/>
        </p:blipFill>
        <p:spPr>
          <a:xfrm>
            <a:off x="318052" y="437322"/>
            <a:ext cx="9237660" cy="4147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16950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3006</TotalTime>
  <Words>345</Words>
  <Application>Microsoft Office PowerPoint</Application>
  <PresentationFormat>Widescreen</PresentationFormat>
  <Paragraphs>33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Parent Survey Responses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Survey Responses</dc:title>
  <dc:creator>Nick Humphries</dc:creator>
  <cp:lastModifiedBy>Nick Humphries</cp:lastModifiedBy>
  <cp:revision>12</cp:revision>
  <dcterms:created xsi:type="dcterms:W3CDTF">2023-11-18T10:03:21Z</dcterms:created>
  <dcterms:modified xsi:type="dcterms:W3CDTF">2025-01-13T00:58:08Z</dcterms:modified>
</cp:coreProperties>
</file>