
<file path=[Content_Types].xml><?xml version="1.0" encoding="utf-8"?>
<Types xmlns="http://schemas.openxmlformats.org/package/2006/content-types">
  <Default Extension="jpeg" ContentType="image/jpe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9"/>
  </p:notesMasterIdLst>
  <p:sldIdLst>
    <p:sldId id="263" r:id="rId2"/>
    <p:sldId id="260" r:id="rId3"/>
    <p:sldId id="258" r:id="rId4"/>
    <p:sldId id="257" r:id="rId5"/>
    <p:sldId id="259" r:id="rId6"/>
    <p:sldId id="261" r:id="rId7"/>
    <p:sldId id="262" r:id="rId8"/>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03B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76"/>
    <p:restoredTop sz="95588"/>
  </p:normalViewPr>
  <p:slideViewPr>
    <p:cSldViewPr snapToGrid="0" snapToObjects="1">
      <p:cViewPr varScale="1">
        <p:scale>
          <a:sx n="61" d="100"/>
          <a:sy n="61" d="100"/>
        </p:scale>
        <p:origin x="1459"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FDD48C-EA65-4032-A769-27F05A3EFF32}" type="datetimeFigureOut">
              <a:rPr lang="en-GB" smtClean="0"/>
              <a:t>24/02/2025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92E84E-769E-4CA8-8C26-6FCB5775F6AC}" type="slidenum">
              <a:rPr lang="en-GB" smtClean="0"/>
              <a:t>‹#›</a:t>
            </a:fld>
            <a:endParaRPr lang="en-GB"/>
          </a:p>
        </p:txBody>
      </p:sp>
    </p:spTree>
    <p:extLst>
      <p:ext uri="{BB962C8B-B14F-4D97-AF65-F5344CB8AC3E}">
        <p14:creationId xmlns:p14="http://schemas.microsoft.com/office/powerpoint/2010/main" val="3278670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GB"/>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206396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617407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GB"/>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3301909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531350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9707A9A-2CB2-A741-B755-CCE1CF4A6E7F}" type="datetimeFigureOut">
              <a:rPr lang="en-GB" smtClean="0"/>
              <a:t>24/02/2025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4968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9707A9A-2CB2-A741-B755-CCE1CF4A6E7F}" type="datetimeFigureOut">
              <a:rPr lang="en-GB" smtClean="0"/>
              <a:t>24/02/2025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330310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707A9A-2CB2-A741-B755-CCE1CF4A6E7F}" type="datetimeFigureOut">
              <a:rPr lang="en-GB" smtClean="0"/>
              <a:t>24/02/2025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0834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788194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GB"/>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839689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698901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075570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09707A9A-2CB2-A741-B755-CCE1CF4A6E7F}" type="datetimeFigureOut">
              <a:rPr lang="en-GB" smtClean="0"/>
              <a:t>24/02/2025</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57F378B9-C4D2-8F4B-BE23-1F4DF5136582}" type="slidenum">
              <a:rPr lang="en-GB" smtClean="0"/>
              <a:t>‹#›</a:t>
            </a:fld>
            <a:endParaRPr lang="en-GB"/>
          </a:p>
        </p:txBody>
      </p:sp>
    </p:spTree>
    <p:extLst>
      <p:ext uri="{BB962C8B-B14F-4D97-AF65-F5344CB8AC3E}">
        <p14:creationId xmlns:p14="http://schemas.microsoft.com/office/powerpoint/2010/main" val="37592026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tmp"/><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image" Target="../media/image4.tmp"/><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E1A08D-EE92-463D-A6E6-E37F92091FAB}"/>
              </a:ext>
            </a:extLst>
          </p:cNvPr>
          <p:cNvSpPr/>
          <p:nvPr/>
        </p:nvSpPr>
        <p:spPr>
          <a:xfrm>
            <a:off x="623782" y="818528"/>
            <a:ext cx="11989928" cy="9017853"/>
          </a:xfrm>
          <a:prstGeom prst="rect">
            <a:avLst/>
          </a:prstGeom>
          <a:noFill/>
          <a:ln>
            <a:noFill/>
          </a:ln>
        </p:spPr>
        <p:txBody>
          <a:bodyPr wrap="square" lIns="91440" tIns="45720" rIns="91440" bIns="45720">
            <a:spAutoFit/>
          </a:bodyPr>
          <a:lstStyle/>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Being me in My World PSHE - </a:t>
            </a:r>
            <a:r>
              <a:rPr lang="en-GB" sz="13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Year 6			</a:t>
            </a:r>
            <a:r>
              <a:rPr lang="en-GB" sz="166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endParaRPr lang="en-GB" sz="199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Tree>
    <p:extLst>
      <p:ext uri="{BB962C8B-B14F-4D97-AF65-F5344CB8AC3E}">
        <p14:creationId xmlns:p14="http://schemas.microsoft.com/office/powerpoint/2010/main" val="1234296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00208" y="41914"/>
            <a:ext cx="13277589" cy="769441"/>
          </a:xfrm>
          <a:prstGeom prst="rect">
            <a:avLst/>
          </a:prstGeom>
          <a:noFill/>
          <a:ln>
            <a:noFill/>
          </a:ln>
        </p:spPr>
        <p:txBody>
          <a:bodyPr wrap="square" lIns="91440" tIns="45720" rIns="91440" bIns="45720">
            <a:spAutoFit/>
          </a:bodyPr>
          <a:lstStyle/>
          <a:p>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BMIMW – Year 6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Whole school charter</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6" name="Picture 5">
            <a:extLst>
              <a:ext uri="{FF2B5EF4-FFF2-40B4-BE49-F238E27FC236}">
                <a16:creationId xmlns:a16="http://schemas.microsoft.com/office/drawing/2014/main" id="{6E378699-B4F4-462E-8C57-CD0504CA9CCA}"/>
              </a:ext>
            </a:extLst>
          </p:cNvPr>
          <p:cNvPicPr>
            <a:picLocks noChangeAspect="1"/>
          </p:cNvPicPr>
          <p:nvPr/>
        </p:nvPicPr>
        <p:blipFill>
          <a:blip r:embed="rId2"/>
          <a:stretch>
            <a:fillRect/>
          </a:stretch>
        </p:blipFill>
        <p:spPr>
          <a:xfrm>
            <a:off x="3859354" y="1902167"/>
            <a:ext cx="5258256" cy="6348010"/>
          </a:xfrm>
          <a:prstGeom prst="rect">
            <a:avLst/>
          </a:prstGeom>
        </p:spPr>
      </p:pic>
    </p:spTree>
    <p:extLst>
      <p:ext uri="{BB962C8B-B14F-4D97-AF65-F5344CB8AC3E}">
        <p14:creationId xmlns:p14="http://schemas.microsoft.com/office/powerpoint/2010/main" val="24446174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BMIMW</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 Year 6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Puzzle Pieces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A66BC57A-A7AA-4C6F-9F94-D29CC406E3E8}"/>
              </a:ext>
            </a:extLst>
          </p:cNvPr>
          <p:cNvPicPr>
            <a:picLocks noChangeAspect="1"/>
          </p:cNvPicPr>
          <p:nvPr/>
        </p:nvPicPr>
        <p:blipFill>
          <a:blip r:embed="rId2"/>
          <a:stretch>
            <a:fillRect/>
          </a:stretch>
        </p:blipFill>
        <p:spPr>
          <a:xfrm>
            <a:off x="2858535" y="2539922"/>
            <a:ext cx="7600698" cy="4280153"/>
          </a:xfrm>
          <a:prstGeom prst="rect">
            <a:avLst/>
          </a:prstGeom>
        </p:spPr>
      </p:pic>
    </p:spTree>
    <p:extLst>
      <p:ext uri="{BB962C8B-B14F-4D97-AF65-F5344CB8AC3E}">
        <p14:creationId xmlns:p14="http://schemas.microsoft.com/office/powerpoint/2010/main" val="1805696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BMIMW</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 Year 6								Vocabulary</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002D7E9C-B173-411D-B493-E6253DE70E7B}"/>
              </a:ext>
            </a:extLst>
          </p:cNvPr>
          <p:cNvPicPr>
            <a:picLocks noChangeAspect="1"/>
          </p:cNvPicPr>
          <p:nvPr/>
        </p:nvPicPr>
        <p:blipFill>
          <a:blip r:embed="rId2"/>
          <a:stretch>
            <a:fillRect/>
          </a:stretch>
        </p:blipFill>
        <p:spPr>
          <a:xfrm>
            <a:off x="4033381" y="2443002"/>
            <a:ext cx="4993271" cy="4715196"/>
          </a:xfrm>
          <a:prstGeom prst="rect">
            <a:avLst/>
          </a:prstGeom>
        </p:spPr>
      </p:pic>
    </p:spTree>
    <p:extLst>
      <p:ext uri="{BB962C8B-B14F-4D97-AF65-F5344CB8AC3E}">
        <p14:creationId xmlns:p14="http://schemas.microsoft.com/office/powerpoint/2010/main" val="3323009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BMIMW – Year 6 										Links to…</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4" name="TextBox 3">
            <a:extLst>
              <a:ext uri="{FF2B5EF4-FFF2-40B4-BE49-F238E27FC236}">
                <a16:creationId xmlns:a16="http://schemas.microsoft.com/office/drawing/2014/main" id="{7E7CB9A9-FE3F-4767-A556-FE57AD1D6F81}"/>
              </a:ext>
            </a:extLst>
          </p:cNvPr>
          <p:cNvSpPr txBox="1"/>
          <p:nvPr/>
        </p:nvSpPr>
        <p:spPr>
          <a:xfrm>
            <a:off x="889348" y="1390389"/>
            <a:ext cx="8711851" cy="7950703"/>
          </a:xfrm>
          <a:prstGeom prst="rect">
            <a:avLst/>
          </a:prstGeom>
          <a:noFill/>
        </p:spPr>
        <p:txBody>
          <a:bodyPr wrap="square">
            <a:spAutoFit/>
          </a:bodyPr>
          <a:lstStyle/>
          <a:p>
            <a:pPr>
              <a:lnSpc>
                <a:spcPct val="107000"/>
              </a:lnSpc>
              <a:spcAft>
                <a:spcPts val="800"/>
              </a:spcAft>
            </a:pPr>
            <a:r>
              <a:rPr lang="en-GB" sz="4000" b="1" dirty="0">
                <a:effectLst/>
                <a:latin typeface="Calibri" panose="020F0502020204030204" pitchFamily="34" charset="0"/>
                <a:ea typeface="Calibri" panose="020F0502020204030204" pitchFamily="34" charset="0"/>
                <a:cs typeface="Times New Roman" panose="02020603050405020304" pitchFamily="18" charset="0"/>
              </a:rPr>
              <a:t>DfE Statutory Relationships &amp; Health Education Guidance</a:t>
            </a:r>
            <a:r>
              <a:rPr lang="en-GB" sz="4000" dirty="0">
                <a:effectLst/>
                <a:latin typeface="Calibri" panose="020F0502020204030204" pitchFamily="34" charset="0"/>
                <a:ea typeface="Calibri" panose="020F0502020204030204" pitchFamily="34" charset="0"/>
                <a:cs typeface="Times New Roman" panose="02020603050405020304" pitchFamily="18" charset="0"/>
              </a:rPr>
              <a:t>.</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(R6) how to recognise if family relationships are making them feel unhappy or unsafe, and how to seek help or advice from others if needed</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(R7) how important friendships are in making us feel happy and secure, and how people choose and make friends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(R12) the importance of respecting others, even when they are very different from them (for example, physically, in character, personality or backgrounds), or make different choices or have different preferences or beliefs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R13) practical steps they can take in a range of different contexts to improve or support respectful relationships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R14) the conventions of courtesy and manners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R25) what sorts of boundaries are appropriate in friendships with peers and others (including in a digital context)</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H2) that there is a normal range of emotions (e.g. happiness, sadness, anger, fear, surprise, nervousness) and scale of emotions that all humans experience in relation to different experiences and situations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(H3) how to recognise and talk about their emotions, including having a varied vocabulary of words to use when talking about their own and others’ feelings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(H4) how to judge whether what they are feeling and how they are behaving is appropriate and proportionate</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43368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BMIMW – Year 6 												LOs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7CAFD567-6719-4609-9C78-9CC5E1811DA1}"/>
              </a:ext>
            </a:extLst>
          </p:cNvPr>
          <p:cNvPicPr>
            <a:picLocks noChangeAspect="1"/>
          </p:cNvPicPr>
          <p:nvPr/>
        </p:nvPicPr>
        <p:blipFill>
          <a:blip r:embed="rId2"/>
          <a:stretch>
            <a:fillRect/>
          </a:stretch>
        </p:blipFill>
        <p:spPr>
          <a:xfrm>
            <a:off x="2148485" y="1098871"/>
            <a:ext cx="4102002" cy="8087220"/>
          </a:xfrm>
          <a:prstGeom prst="rect">
            <a:avLst/>
          </a:prstGeom>
        </p:spPr>
      </p:pic>
      <p:pic>
        <p:nvPicPr>
          <p:cNvPr id="6" name="Picture 5">
            <a:extLst>
              <a:ext uri="{FF2B5EF4-FFF2-40B4-BE49-F238E27FC236}">
                <a16:creationId xmlns:a16="http://schemas.microsoft.com/office/drawing/2014/main" id="{239F44E9-0614-4283-99E9-98F8DF56EB2D}"/>
              </a:ext>
            </a:extLst>
          </p:cNvPr>
          <p:cNvPicPr>
            <a:picLocks noChangeAspect="1"/>
          </p:cNvPicPr>
          <p:nvPr/>
        </p:nvPicPr>
        <p:blipFill>
          <a:blip r:embed="rId3"/>
          <a:stretch>
            <a:fillRect/>
          </a:stretch>
        </p:blipFill>
        <p:spPr>
          <a:xfrm>
            <a:off x="6250486" y="1219226"/>
            <a:ext cx="4102001" cy="7972903"/>
          </a:xfrm>
          <a:prstGeom prst="rect">
            <a:avLst/>
          </a:prstGeom>
        </p:spPr>
      </p:pic>
    </p:spTree>
    <p:extLst>
      <p:ext uri="{BB962C8B-B14F-4D97-AF65-F5344CB8AC3E}">
        <p14:creationId xmlns:p14="http://schemas.microsoft.com/office/powerpoint/2010/main" val="217555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BMIMW – Year 6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Post Assessment</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C0B9F7A9-BE4B-45A1-8BEB-0E9F9996179F}"/>
              </a:ext>
            </a:extLst>
          </p:cNvPr>
          <p:cNvPicPr>
            <a:picLocks noChangeAspect="1"/>
          </p:cNvPicPr>
          <p:nvPr/>
        </p:nvPicPr>
        <p:blipFill>
          <a:blip r:embed="rId2"/>
          <a:stretch>
            <a:fillRect/>
          </a:stretch>
        </p:blipFill>
        <p:spPr>
          <a:xfrm>
            <a:off x="3790572" y="1125745"/>
            <a:ext cx="5220456" cy="7349710"/>
          </a:xfrm>
          <a:prstGeom prst="rect">
            <a:avLst/>
          </a:prstGeom>
        </p:spPr>
      </p:pic>
    </p:spTree>
    <p:extLst>
      <p:ext uri="{BB962C8B-B14F-4D97-AF65-F5344CB8AC3E}">
        <p14:creationId xmlns:p14="http://schemas.microsoft.com/office/powerpoint/2010/main" val="23050658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456</TotalTime>
  <Words>336</Words>
  <Application>Microsoft Office PowerPoint</Application>
  <PresentationFormat>A3 Paper (297x420 mm)</PresentationFormat>
  <Paragraphs>17</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Gill Sans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Jennings</dc:creator>
  <cp:lastModifiedBy>Laura O'Hara</cp:lastModifiedBy>
  <cp:revision>49</cp:revision>
  <dcterms:created xsi:type="dcterms:W3CDTF">2020-09-22T12:40:30Z</dcterms:created>
  <dcterms:modified xsi:type="dcterms:W3CDTF">2025-02-24T14:01:23Z</dcterms:modified>
</cp:coreProperties>
</file>