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80" autoAdjust="0"/>
    <p:restoredTop sz="94660"/>
  </p:normalViewPr>
  <p:slideViewPr>
    <p:cSldViewPr snapToGrid="0">
      <p:cViewPr varScale="1">
        <p:scale>
          <a:sx n="86" d="100"/>
          <a:sy n="86" d="100"/>
        </p:scale>
        <p:origin x="41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9946F-E293-45A4-A1A0-5A12B823B5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9CFBF7D-AF0C-4297-B3EF-455C77534F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944639-2BFA-4FFA-8DF3-D2930B91DF9E}"/>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3158AE1A-CE81-4029-B4F7-BB1F0181C0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3EB80B1-1125-4926-AFDE-B0ACEBEC1F2A}"/>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40955264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D6E1B-561E-4665-9326-E8E1AF856C1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C21F646-F972-424C-B5AD-14A54EA9450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15242A-C90A-4985-A89A-CDDE58FF6135}"/>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AF3D4AC9-023E-42F7-8A72-25E850E1CC1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FADB4A-2E4D-4864-AC19-7589593E768A}"/>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14032113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E55F0-E292-48E2-A73C-34E4507637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C04BD86-2E33-4BB3-8708-426AC2177D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FD665D7-854C-4EAA-BD23-F23AF8A31101}"/>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85FFBC7B-8093-49C8-8AB1-B866E56320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21D5006-C3B5-40EB-BFF0-9758F0824774}"/>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3514198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B4C057-8667-401A-9868-F2CAA8DDFC0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5F124F8-359D-4C72-AB23-24D35EF8ED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66E1CB-2412-4B54-B471-2AF25568DCAF}"/>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BBD352-D6A1-47B5-9DC0-E2188318EE62}"/>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6" name="Footer Placeholder 5">
            <a:extLst>
              <a:ext uri="{FF2B5EF4-FFF2-40B4-BE49-F238E27FC236}">
                <a16:creationId xmlns:a16="http://schemas.microsoft.com/office/drawing/2014/main" id="{EE11F26C-6D5C-42E2-B0A3-94B11F8B014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C42F521-8A36-4BB1-8645-9948456BE486}"/>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12893037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E7A3F9-3838-46CB-AEB4-49AB0865F05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468CA41-E036-4D24-8CC7-D933ABBB777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A24DD8E3-09AE-4042-AA65-20D06CF4B3B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40C1EF-B8A7-4822-A16E-B0F3AB3A3D3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C2C343B-B7B8-49DE-B378-26DB1B09A465}"/>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E10840B2-0DBA-4B5F-B8E7-0FF64DD7878B}"/>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8" name="Footer Placeholder 7">
            <a:extLst>
              <a:ext uri="{FF2B5EF4-FFF2-40B4-BE49-F238E27FC236}">
                <a16:creationId xmlns:a16="http://schemas.microsoft.com/office/drawing/2014/main" id="{26D653CE-D950-4D89-8036-45E591A8F3F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BB0F13F-F995-4174-B2BB-63D2713DBD49}"/>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36850482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36630-A05F-4226-B7F2-38A797A3FB1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C33B5B-B2C2-425A-BBA8-30BBABBF0AD2}"/>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4" name="Footer Placeholder 3">
            <a:extLst>
              <a:ext uri="{FF2B5EF4-FFF2-40B4-BE49-F238E27FC236}">
                <a16:creationId xmlns:a16="http://schemas.microsoft.com/office/drawing/2014/main" id="{1E5FDFED-5323-41C0-8ABC-68AA4F77E4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E9979E7-29D8-4C98-BE3F-5D15B6AE2665}"/>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42864323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39041B-A331-4CC6-90CD-6AFA75B6AC91}"/>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3" name="Footer Placeholder 2">
            <a:extLst>
              <a:ext uri="{FF2B5EF4-FFF2-40B4-BE49-F238E27FC236}">
                <a16:creationId xmlns:a16="http://schemas.microsoft.com/office/drawing/2014/main" id="{E6DA36A4-8420-41DF-895C-CFF0E1CE37D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265D5E68-3496-4EF4-B683-A1C04B3DA6CB}"/>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2143172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BBF121-CA36-43F9-8F4C-8ABF4F55331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5FCCCD4-5621-4613-A631-F208843F731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6AB633C-CDDC-41A5-833E-A441D7750FF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D7BBAF7-E754-460C-A498-D4C8A511C28B}"/>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6" name="Footer Placeholder 5">
            <a:extLst>
              <a:ext uri="{FF2B5EF4-FFF2-40B4-BE49-F238E27FC236}">
                <a16:creationId xmlns:a16="http://schemas.microsoft.com/office/drawing/2014/main" id="{15D9EDB3-34CD-49A2-8365-52D12825231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36067F-7FAF-4628-945C-F8F0DC0A56EF}"/>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9473814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B4A2BE-52DD-481F-843D-BEA7A639507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20E7C7E-8A30-47A6-92A8-E59410387B7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342AADE-8488-4CA6-BECD-A60D0FCBF9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335733-F6D5-42FC-BE6B-7E23799D2D62}"/>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6" name="Footer Placeholder 5">
            <a:extLst>
              <a:ext uri="{FF2B5EF4-FFF2-40B4-BE49-F238E27FC236}">
                <a16:creationId xmlns:a16="http://schemas.microsoft.com/office/drawing/2014/main" id="{34EC5FAC-3043-44BC-916E-FB5E2AF6056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6A215F7-6856-4F71-AF02-BFA4E9658BC5}"/>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939405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B4CEE8-6D4A-4558-9AC6-5F0075D06E3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73BCB98-8166-4A90-8E07-82997A3B997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D0DDFE-CD90-4A3B-ADE6-3D59F8C889D8}"/>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928B65D3-C6BD-4458-9EC7-C83FF4CDEE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5F0B09-0AA4-40CE-AF80-1662A1A88175}"/>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760243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72673F-2294-4D1D-9D06-132DB944316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77EB319-EC64-4E4F-B359-C7FAAB667136}"/>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438CC5-DEB6-4EAC-BD33-CCA8ECE63CBA}"/>
              </a:ext>
            </a:extLst>
          </p:cNvPr>
          <p:cNvSpPr>
            <a:spLocks noGrp="1"/>
          </p:cNvSpPr>
          <p:nvPr>
            <p:ph type="dt" sz="half" idx="10"/>
          </p:nvPr>
        </p:nvSpPr>
        <p:spPr/>
        <p:txBody>
          <a:body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26C33454-447D-4D18-858E-C89019DF77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4FA6E8F-2A83-4DFC-821F-0A61A64832CD}"/>
              </a:ext>
            </a:extLst>
          </p:cNvPr>
          <p:cNvSpPr>
            <a:spLocks noGrp="1"/>
          </p:cNvSpPr>
          <p:nvPr>
            <p:ph type="sldNum" sz="quarter" idx="12"/>
          </p:nvPr>
        </p:nvSpPr>
        <p:spPr/>
        <p:txBody>
          <a:bodyPr/>
          <a:lstStyle/>
          <a:p>
            <a:fld id="{F0B8A795-9879-4D5D-8D7C-F7D5CF0AD3D4}" type="slidenum">
              <a:rPr lang="en-GB" smtClean="0"/>
              <a:t>‹#›</a:t>
            </a:fld>
            <a:endParaRPr lang="en-GB"/>
          </a:p>
        </p:txBody>
      </p:sp>
    </p:spTree>
    <p:extLst>
      <p:ext uri="{BB962C8B-B14F-4D97-AF65-F5344CB8AC3E}">
        <p14:creationId xmlns:p14="http://schemas.microsoft.com/office/powerpoint/2010/main" val="16305604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18115F2-6477-457C-A543-8BE2FB44E5C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D3F9916-FD2F-4C34-A655-DCD3CD00BE5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0D07439-DBCD-4F08-AC73-8128FFBF089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D06E744-11EC-4BD8-91F4-CD1932A0AFB0}" type="datetimeFigureOut">
              <a:rPr lang="en-GB" smtClean="0"/>
              <a:t>15/03/2022</a:t>
            </a:fld>
            <a:endParaRPr lang="en-GB"/>
          </a:p>
        </p:txBody>
      </p:sp>
      <p:sp>
        <p:nvSpPr>
          <p:cNvPr id="5" name="Footer Placeholder 4">
            <a:extLst>
              <a:ext uri="{FF2B5EF4-FFF2-40B4-BE49-F238E27FC236}">
                <a16:creationId xmlns:a16="http://schemas.microsoft.com/office/drawing/2014/main" id="{231AD7A5-8434-4CB4-BD87-118DDBBB1C1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C001A17-62DD-487E-AF92-1A47C4D491A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0B8A795-9879-4D5D-8D7C-F7D5CF0AD3D4}" type="slidenum">
              <a:rPr lang="en-GB" smtClean="0"/>
              <a:t>‹#›</a:t>
            </a:fld>
            <a:endParaRPr lang="en-GB"/>
          </a:p>
        </p:txBody>
      </p:sp>
    </p:spTree>
    <p:extLst>
      <p:ext uri="{BB962C8B-B14F-4D97-AF65-F5344CB8AC3E}">
        <p14:creationId xmlns:p14="http://schemas.microsoft.com/office/powerpoint/2010/main" val="28703222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hyperlink" Target="https://www.ncetm.org.uk/classroom-resources/exemplification-of-ready-to-progress-criteria/" TargetMode="External"/><Relationship Id="rId2" Type="http://schemas.openxmlformats.org/officeDocument/2006/relationships/image" Target="../media/image7.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hyperlink" Target="https://nrich.maths.org/pcmd"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hyperlink" Target="https://whiterosemaths.com/resources?year=year-1#filters"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hyperlink" Target="https://whiterosemaths.com/resources?year=year-6&amp;term=spring" TargetMode="External"/><Relationship Id="rId2" Type="http://schemas.openxmlformats.org/officeDocument/2006/relationships/image" Target="../media/image21.png"/><Relationship Id="rId1" Type="http://schemas.openxmlformats.org/officeDocument/2006/relationships/slideLayout" Target="../slideLayouts/slideLayout7.xml"/><Relationship Id="rId4"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13845B-94E2-4902-91F9-70F7B6A000EC}"/>
              </a:ext>
            </a:extLst>
          </p:cNvPr>
          <p:cNvSpPr>
            <a:spLocks noGrp="1"/>
          </p:cNvSpPr>
          <p:nvPr>
            <p:ph type="ctrTitle"/>
          </p:nvPr>
        </p:nvSpPr>
        <p:spPr/>
        <p:txBody>
          <a:bodyPr/>
          <a:lstStyle/>
          <a:p>
            <a:r>
              <a:rPr lang="en-GB" dirty="0"/>
              <a:t>Planning Maths at TJS</a:t>
            </a:r>
          </a:p>
        </p:txBody>
      </p:sp>
      <p:sp>
        <p:nvSpPr>
          <p:cNvPr id="3" name="Subtitle 2">
            <a:extLst>
              <a:ext uri="{FF2B5EF4-FFF2-40B4-BE49-F238E27FC236}">
                <a16:creationId xmlns:a16="http://schemas.microsoft.com/office/drawing/2014/main" id="{3E753B0C-9E9E-49DA-841E-7A0BE4E11BF5}"/>
              </a:ext>
            </a:extLst>
          </p:cNvPr>
          <p:cNvSpPr>
            <a:spLocks noGrp="1"/>
          </p:cNvSpPr>
          <p:nvPr>
            <p:ph type="subTitle" idx="1"/>
          </p:nvPr>
        </p:nvSpPr>
        <p:spPr/>
        <p:txBody>
          <a:bodyPr/>
          <a:lstStyle/>
          <a:p>
            <a:r>
              <a:rPr lang="en-GB" dirty="0"/>
              <a:t>How it all links together!</a:t>
            </a:r>
          </a:p>
        </p:txBody>
      </p:sp>
    </p:spTree>
    <p:extLst>
      <p:ext uri="{BB962C8B-B14F-4D97-AF65-F5344CB8AC3E}">
        <p14:creationId xmlns:p14="http://schemas.microsoft.com/office/powerpoint/2010/main" val="38773092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875C4F-D4E0-44AB-ACE8-AFBFB4CB490B}"/>
              </a:ext>
            </a:extLst>
          </p:cNvPr>
          <p:cNvSpPr txBox="1"/>
          <p:nvPr/>
        </p:nvSpPr>
        <p:spPr>
          <a:xfrm>
            <a:off x="458677" y="945965"/>
            <a:ext cx="11274641" cy="923330"/>
          </a:xfrm>
          <a:prstGeom prst="rect">
            <a:avLst/>
          </a:prstGeom>
          <a:noFill/>
        </p:spPr>
        <p:txBody>
          <a:bodyPr wrap="square" rtlCol="0">
            <a:spAutoFit/>
          </a:bodyPr>
          <a:lstStyle/>
          <a:p>
            <a:r>
              <a:rPr lang="en-GB" dirty="0"/>
              <a:t>The planning format ensures all team members understand the progression of learning objectives over a week.  All lesson objectives are taken from Maths No Problem and are taught in the order prescribed in the books/order best to meet the needs of the children </a:t>
            </a:r>
            <a:r>
              <a:rPr lang="en-GB" dirty="0">
                <a:solidFill>
                  <a:srgbClr val="FF0000"/>
                </a:solidFill>
              </a:rPr>
              <a:t>Learning Objectives and Success Criteria will be shared in every lesson.</a:t>
            </a:r>
            <a:endParaRPr lang="en-GB" dirty="0"/>
          </a:p>
        </p:txBody>
      </p:sp>
      <p:pic>
        <p:nvPicPr>
          <p:cNvPr id="3" name="Picture 2">
            <a:extLst>
              <a:ext uri="{FF2B5EF4-FFF2-40B4-BE49-F238E27FC236}">
                <a16:creationId xmlns:a16="http://schemas.microsoft.com/office/drawing/2014/main" id="{D79D2796-A3C3-4873-A8E0-F37F9D74D3A5}"/>
              </a:ext>
            </a:extLst>
          </p:cNvPr>
          <p:cNvPicPr>
            <a:picLocks noChangeAspect="1"/>
          </p:cNvPicPr>
          <p:nvPr/>
        </p:nvPicPr>
        <p:blipFill>
          <a:blip r:embed="rId2"/>
          <a:stretch>
            <a:fillRect/>
          </a:stretch>
        </p:blipFill>
        <p:spPr>
          <a:xfrm>
            <a:off x="0" y="2052704"/>
            <a:ext cx="12192000" cy="2752592"/>
          </a:xfrm>
          <a:prstGeom prst="rect">
            <a:avLst/>
          </a:prstGeom>
        </p:spPr>
      </p:pic>
      <p:sp>
        <p:nvSpPr>
          <p:cNvPr id="4" name="TextBox 3">
            <a:extLst>
              <a:ext uri="{FF2B5EF4-FFF2-40B4-BE49-F238E27FC236}">
                <a16:creationId xmlns:a16="http://schemas.microsoft.com/office/drawing/2014/main" id="{86CDCF6E-46FB-410B-A196-EE0CCAC53C8D}"/>
              </a:ext>
            </a:extLst>
          </p:cNvPr>
          <p:cNvSpPr txBox="1"/>
          <p:nvPr/>
        </p:nvSpPr>
        <p:spPr>
          <a:xfrm>
            <a:off x="4243825" y="116226"/>
            <a:ext cx="3704347" cy="646331"/>
          </a:xfrm>
          <a:prstGeom prst="rect">
            <a:avLst/>
          </a:prstGeom>
          <a:noFill/>
        </p:spPr>
        <p:txBody>
          <a:bodyPr wrap="none" rtlCol="0">
            <a:spAutoFit/>
          </a:bodyPr>
          <a:lstStyle/>
          <a:p>
            <a:r>
              <a:rPr lang="en-GB" sz="3600" dirty="0"/>
              <a:t>Maths No Problem</a:t>
            </a:r>
          </a:p>
        </p:txBody>
      </p:sp>
      <p:sp>
        <p:nvSpPr>
          <p:cNvPr id="5" name="TextBox 4">
            <a:extLst>
              <a:ext uri="{FF2B5EF4-FFF2-40B4-BE49-F238E27FC236}">
                <a16:creationId xmlns:a16="http://schemas.microsoft.com/office/drawing/2014/main" id="{EAB22915-DF9F-4773-90DD-3299FC214BD5}"/>
              </a:ext>
            </a:extLst>
          </p:cNvPr>
          <p:cNvSpPr txBox="1"/>
          <p:nvPr/>
        </p:nvSpPr>
        <p:spPr>
          <a:xfrm>
            <a:off x="257454" y="5060273"/>
            <a:ext cx="11718524" cy="1200329"/>
          </a:xfrm>
          <a:prstGeom prst="rect">
            <a:avLst/>
          </a:prstGeom>
          <a:noFill/>
        </p:spPr>
        <p:txBody>
          <a:bodyPr wrap="square" rtlCol="0">
            <a:spAutoFit/>
          </a:bodyPr>
          <a:lstStyle/>
          <a:p>
            <a:r>
              <a:rPr lang="en-GB" dirty="0"/>
              <a:t>The plan includes all aspects of Maths for a week at a time: what will be taught in each lesson; The outcomes of Pre Assessment; the &lt;20% for each class; same day support activity ideas; Fluent in 5 questions for the start of each lesson; the Ready to Progress focus for the 1x weekly Written Arithmetic session; The BIG Maths (open ended problem solving 1x week) and the daily Problem Solving provision.</a:t>
            </a:r>
          </a:p>
        </p:txBody>
      </p:sp>
      <p:sp>
        <p:nvSpPr>
          <p:cNvPr id="6" name="Rectangle 5">
            <a:extLst>
              <a:ext uri="{FF2B5EF4-FFF2-40B4-BE49-F238E27FC236}">
                <a16:creationId xmlns:a16="http://schemas.microsoft.com/office/drawing/2014/main" id="{42166533-BAFB-4C73-936B-18EB6FE85AD3}"/>
              </a:ext>
            </a:extLst>
          </p:cNvPr>
          <p:cNvSpPr/>
          <p:nvPr/>
        </p:nvSpPr>
        <p:spPr>
          <a:xfrm>
            <a:off x="346229" y="2876365"/>
            <a:ext cx="701336" cy="1449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4CD1B9C5-01C8-4346-8B15-A451F15E71BB}"/>
              </a:ext>
            </a:extLst>
          </p:cNvPr>
          <p:cNvSpPr/>
          <p:nvPr/>
        </p:nvSpPr>
        <p:spPr>
          <a:xfrm>
            <a:off x="1233996" y="2876365"/>
            <a:ext cx="870012" cy="1449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A158E00F-D798-4A84-95AC-022C1B3A7D4F}"/>
              </a:ext>
            </a:extLst>
          </p:cNvPr>
          <p:cNvSpPr/>
          <p:nvPr/>
        </p:nvSpPr>
        <p:spPr>
          <a:xfrm>
            <a:off x="2175029" y="2876365"/>
            <a:ext cx="870012" cy="1449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a:extLst>
              <a:ext uri="{FF2B5EF4-FFF2-40B4-BE49-F238E27FC236}">
                <a16:creationId xmlns:a16="http://schemas.microsoft.com/office/drawing/2014/main" id="{84581428-3AD7-4D07-818B-0A897F4E8BAB}"/>
              </a:ext>
            </a:extLst>
          </p:cNvPr>
          <p:cNvSpPr/>
          <p:nvPr/>
        </p:nvSpPr>
        <p:spPr>
          <a:xfrm>
            <a:off x="3116062" y="2876365"/>
            <a:ext cx="758708" cy="1449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0655825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6E49F3D-72C3-48C0-B4AC-88A0417D8F8B}"/>
              </a:ext>
            </a:extLst>
          </p:cNvPr>
          <p:cNvPicPr>
            <a:picLocks noChangeAspect="1"/>
          </p:cNvPicPr>
          <p:nvPr/>
        </p:nvPicPr>
        <p:blipFill>
          <a:blip r:embed="rId2"/>
          <a:stretch>
            <a:fillRect/>
          </a:stretch>
        </p:blipFill>
        <p:spPr>
          <a:xfrm>
            <a:off x="0" y="522505"/>
            <a:ext cx="12192000" cy="2108629"/>
          </a:xfrm>
          <a:prstGeom prst="rect">
            <a:avLst/>
          </a:prstGeom>
        </p:spPr>
      </p:pic>
      <p:sp>
        <p:nvSpPr>
          <p:cNvPr id="5" name="Arrow: Down 4">
            <a:extLst>
              <a:ext uri="{FF2B5EF4-FFF2-40B4-BE49-F238E27FC236}">
                <a16:creationId xmlns:a16="http://schemas.microsoft.com/office/drawing/2014/main" id="{8A961083-4C91-449A-A93D-915129758FED}"/>
              </a:ext>
            </a:extLst>
          </p:cNvPr>
          <p:cNvSpPr/>
          <p:nvPr/>
        </p:nvSpPr>
        <p:spPr>
          <a:xfrm>
            <a:off x="470517" y="2041864"/>
            <a:ext cx="195308" cy="113634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TextBox 5">
            <a:extLst>
              <a:ext uri="{FF2B5EF4-FFF2-40B4-BE49-F238E27FC236}">
                <a16:creationId xmlns:a16="http://schemas.microsoft.com/office/drawing/2014/main" id="{9EA24062-EC8A-4891-ACCD-296FB1411890}"/>
              </a:ext>
            </a:extLst>
          </p:cNvPr>
          <p:cNvSpPr txBox="1"/>
          <p:nvPr/>
        </p:nvSpPr>
        <p:spPr>
          <a:xfrm>
            <a:off x="275207" y="3118937"/>
            <a:ext cx="11045065" cy="1200329"/>
          </a:xfrm>
          <a:prstGeom prst="rect">
            <a:avLst/>
          </a:prstGeom>
          <a:noFill/>
        </p:spPr>
        <p:txBody>
          <a:bodyPr wrap="square" rtlCol="0">
            <a:spAutoFit/>
          </a:bodyPr>
          <a:lstStyle/>
          <a:p>
            <a:r>
              <a:rPr lang="en-GB" dirty="0"/>
              <a:t>This gives an overview of the Maths No Problem Chapter being taught.  It can be a screenshot from the LO overview, which can be accessed from the school website, this gives everyone an understanding of the progression of learning through each unit.</a:t>
            </a:r>
          </a:p>
          <a:p>
            <a:r>
              <a:rPr lang="en-GB" dirty="0"/>
              <a:t>This is where the LO can be found for every lesson and copied onto the weekly plan.</a:t>
            </a:r>
          </a:p>
        </p:txBody>
      </p:sp>
      <p:pic>
        <p:nvPicPr>
          <p:cNvPr id="7" name="Picture 6">
            <a:extLst>
              <a:ext uri="{FF2B5EF4-FFF2-40B4-BE49-F238E27FC236}">
                <a16:creationId xmlns:a16="http://schemas.microsoft.com/office/drawing/2014/main" id="{592387CB-6E97-4858-AF24-5D246CBE620C}"/>
              </a:ext>
            </a:extLst>
          </p:cNvPr>
          <p:cNvPicPr>
            <a:picLocks noChangeAspect="1"/>
          </p:cNvPicPr>
          <p:nvPr/>
        </p:nvPicPr>
        <p:blipFill>
          <a:blip r:embed="rId3"/>
          <a:stretch>
            <a:fillRect/>
          </a:stretch>
        </p:blipFill>
        <p:spPr>
          <a:xfrm>
            <a:off x="0" y="4519808"/>
            <a:ext cx="12192000" cy="953251"/>
          </a:xfrm>
          <a:prstGeom prst="rect">
            <a:avLst/>
          </a:prstGeom>
        </p:spPr>
      </p:pic>
      <p:sp>
        <p:nvSpPr>
          <p:cNvPr id="8" name="TextBox 7">
            <a:extLst>
              <a:ext uri="{FF2B5EF4-FFF2-40B4-BE49-F238E27FC236}">
                <a16:creationId xmlns:a16="http://schemas.microsoft.com/office/drawing/2014/main" id="{10C3F99A-4B87-4590-8F98-9ACB90C05BC9}"/>
              </a:ext>
            </a:extLst>
          </p:cNvPr>
          <p:cNvSpPr txBox="1"/>
          <p:nvPr/>
        </p:nvSpPr>
        <p:spPr>
          <a:xfrm>
            <a:off x="425240" y="5952744"/>
            <a:ext cx="7747762" cy="369332"/>
          </a:xfrm>
          <a:prstGeom prst="rect">
            <a:avLst/>
          </a:prstGeom>
          <a:noFill/>
        </p:spPr>
        <p:txBody>
          <a:bodyPr wrap="none" rtlCol="0">
            <a:spAutoFit/>
          </a:bodyPr>
          <a:lstStyle/>
          <a:p>
            <a:r>
              <a:rPr lang="en-GB" dirty="0">
                <a:solidFill>
                  <a:srgbClr val="FF0000"/>
                </a:solidFill>
              </a:rPr>
              <a:t>Learning objectives will clearly show the key learning being taught in that lesson.</a:t>
            </a:r>
          </a:p>
        </p:txBody>
      </p:sp>
      <p:cxnSp>
        <p:nvCxnSpPr>
          <p:cNvPr id="11" name="Straight Arrow Connector 10">
            <a:extLst>
              <a:ext uri="{FF2B5EF4-FFF2-40B4-BE49-F238E27FC236}">
                <a16:creationId xmlns:a16="http://schemas.microsoft.com/office/drawing/2014/main" id="{C2F23190-D6FD-42C5-B91D-D11A2B8F6B62}"/>
              </a:ext>
            </a:extLst>
          </p:cNvPr>
          <p:cNvCxnSpPr/>
          <p:nvPr/>
        </p:nvCxnSpPr>
        <p:spPr>
          <a:xfrm flipH="1">
            <a:off x="2423160" y="4251960"/>
            <a:ext cx="283464" cy="6309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A4BF0D8E-FFAA-44C9-9BBD-DDDDDFF51503}"/>
              </a:ext>
            </a:extLst>
          </p:cNvPr>
          <p:cNvCxnSpPr/>
          <p:nvPr/>
        </p:nvCxnSpPr>
        <p:spPr>
          <a:xfrm>
            <a:off x="2706624" y="4251960"/>
            <a:ext cx="1353312" cy="63093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14" name="TextBox 13">
            <a:extLst>
              <a:ext uri="{FF2B5EF4-FFF2-40B4-BE49-F238E27FC236}">
                <a16:creationId xmlns:a16="http://schemas.microsoft.com/office/drawing/2014/main" id="{D3391494-3B38-4801-AEFD-E7C65533A0C6}"/>
              </a:ext>
            </a:extLst>
          </p:cNvPr>
          <p:cNvSpPr txBox="1"/>
          <p:nvPr/>
        </p:nvSpPr>
        <p:spPr>
          <a:xfrm>
            <a:off x="0" y="-44562"/>
            <a:ext cx="7450566" cy="646331"/>
          </a:xfrm>
          <a:prstGeom prst="rect">
            <a:avLst/>
          </a:prstGeom>
          <a:noFill/>
        </p:spPr>
        <p:txBody>
          <a:bodyPr wrap="none" rtlCol="0">
            <a:spAutoFit/>
          </a:bodyPr>
          <a:lstStyle/>
          <a:p>
            <a:r>
              <a:rPr lang="en-GB" sz="3600" dirty="0"/>
              <a:t>Unit Overview and Learning Objectives</a:t>
            </a:r>
          </a:p>
        </p:txBody>
      </p:sp>
    </p:spTree>
    <p:extLst>
      <p:ext uri="{BB962C8B-B14F-4D97-AF65-F5344CB8AC3E}">
        <p14:creationId xmlns:p14="http://schemas.microsoft.com/office/powerpoint/2010/main" val="25832255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E0ECBFE-A6C5-49B1-B962-FB319540261B}"/>
              </a:ext>
            </a:extLst>
          </p:cNvPr>
          <p:cNvPicPr>
            <a:picLocks noChangeAspect="1"/>
          </p:cNvPicPr>
          <p:nvPr/>
        </p:nvPicPr>
        <p:blipFill>
          <a:blip r:embed="rId2"/>
          <a:stretch>
            <a:fillRect/>
          </a:stretch>
        </p:blipFill>
        <p:spPr>
          <a:xfrm>
            <a:off x="194691" y="206121"/>
            <a:ext cx="3371850" cy="2495550"/>
          </a:xfrm>
          <a:prstGeom prst="rect">
            <a:avLst/>
          </a:prstGeom>
        </p:spPr>
      </p:pic>
      <p:sp>
        <p:nvSpPr>
          <p:cNvPr id="3" name="Arrow: Right 2">
            <a:extLst>
              <a:ext uri="{FF2B5EF4-FFF2-40B4-BE49-F238E27FC236}">
                <a16:creationId xmlns:a16="http://schemas.microsoft.com/office/drawing/2014/main" id="{AC891F46-7165-4F1A-B8F4-6B9E981DF6D6}"/>
              </a:ext>
            </a:extLst>
          </p:cNvPr>
          <p:cNvSpPr/>
          <p:nvPr/>
        </p:nvSpPr>
        <p:spPr>
          <a:xfrm rot="11374689">
            <a:off x="3017520" y="1188720"/>
            <a:ext cx="1426464" cy="17373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8744AFFF-2E3E-4A62-8C30-02A6351AC31A}"/>
              </a:ext>
            </a:extLst>
          </p:cNvPr>
          <p:cNvSpPr txBox="1"/>
          <p:nvPr/>
        </p:nvSpPr>
        <p:spPr>
          <a:xfrm>
            <a:off x="4626865" y="704088"/>
            <a:ext cx="7178040" cy="923330"/>
          </a:xfrm>
          <a:prstGeom prst="rect">
            <a:avLst/>
          </a:prstGeom>
          <a:noFill/>
        </p:spPr>
        <p:txBody>
          <a:bodyPr wrap="square" rtlCol="0">
            <a:spAutoFit/>
          </a:bodyPr>
          <a:lstStyle/>
          <a:p>
            <a:r>
              <a:rPr lang="en-GB" dirty="0"/>
              <a:t>Vocabulary is added to the plan.  Key vocabulary can be found by looking at the Maths No problem Text Book for the series of lessons, particularly from the Let’s Learn sections.</a:t>
            </a:r>
          </a:p>
        </p:txBody>
      </p:sp>
      <p:pic>
        <p:nvPicPr>
          <p:cNvPr id="5" name="Picture 4">
            <a:extLst>
              <a:ext uri="{FF2B5EF4-FFF2-40B4-BE49-F238E27FC236}">
                <a16:creationId xmlns:a16="http://schemas.microsoft.com/office/drawing/2014/main" id="{01849819-AA40-4CE5-8211-2C4D413E3290}"/>
              </a:ext>
            </a:extLst>
          </p:cNvPr>
          <p:cNvPicPr>
            <a:picLocks noChangeAspect="1"/>
          </p:cNvPicPr>
          <p:nvPr/>
        </p:nvPicPr>
        <p:blipFill>
          <a:blip r:embed="rId3"/>
          <a:stretch>
            <a:fillRect/>
          </a:stretch>
        </p:blipFill>
        <p:spPr>
          <a:xfrm>
            <a:off x="7394638" y="2304288"/>
            <a:ext cx="2962275" cy="4114800"/>
          </a:xfrm>
          <a:prstGeom prst="rect">
            <a:avLst/>
          </a:prstGeom>
        </p:spPr>
      </p:pic>
      <p:pic>
        <p:nvPicPr>
          <p:cNvPr id="6" name="Picture 5">
            <a:extLst>
              <a:ext uri="{FF2B5EF4-FFF2-40B4-BE49-F238E27FC236}">
                <a16:creationId xmlns:a16="http://schemas.microsoft.com/office/drawing/2014/main" id="{A0E97C25-6C8C-457C-B496-96A9FCB5FA32}"/>
              </a:ext>
            </a:extLst>
          </p:cNvPr>
          <p:cNvPicPr>
            <a:picLocks noChangeAspect="1"/>
          </p:cNvPicPr>
          <p:nvPr/>
        </p:nvPicPr>
        <p:blipFill>
          <a:blip r:embed="rId4"/>
          <a:stretch>
            <a:fillRect/>
          </a:stretch>
        </p:blipFill>
        <p:spPr>
          <a:xfrm rot="11236150">
            <a:off x="3216978" y="2399791"/>
            <a:ext cx="4170506" cy="377985"/>
          </a:xfrm>
          <a:prstGeom prst="rect">
            <a:avLst/>
          </a:prstGeom>
        </p:spPr>
      </p:pic>
      <p:sp>
        <p:nvSpPr>
          <p:cNvPr id="7" name="TextBox 6">
            <a:extLst>
              <a:ext uri="{FF2B5EF4-FFF2-40B4-BE49-F238E27FC236}">
                <a16:creationId xmlns:a16="http://schemas.microsoft.com/office/drawing/2014/main" id="{89C6BD0D-9D97-4AB9-860D-3C1E4617C0F1}"/>
              </a:ext>
            </a:extLst>
          </p:cNvPr>
          <p:cNvSpPr txBox="1"/>
          <p:nvPr/>
        </p:nvSpPr>
        <p:spPr>
          <a:xfrm>
            <a:off x="457200" y="2828140"/>
            <a:ext cx="5843016" cy="1754326"/>
          </a:xfrm>
          <a:prstGeom prst="rect">
            <a:avLst/>
          </a:prstGeom>
          <a:noFill/>
        </p:spPr>
        <p:txBody>
          <a:bodyPr wrap="square" rtlCol="0">
            <a:spAutoFit/>
          </a:bodyPr>
          <a:lstStyle/>
          <a:p>
            <a:r>
              <a:rPr lang="en-GB" dirty="0"/>
              <a:t>The key vocabulary should then be added to a Widget Card: this can be given as a pre-teach to EAL or pupils who need additional support (on Green card) to stick in their books; be added to flipcharts to highlight key vocabulary needed for the lesson and displayed on Working Walls.</a:t>
            </a:r>
          </a:p>
          <a:p>
            <a:endParaRPr lang="en-GB" dirty="0"/>
          </a:p>
        </p:txBody>
      </p:sp>
      <p:sp>
        <p:nvSpPr>
          <p:cNvPr id="8" name="TextBox 7">
            <a:extLst>
              <a:ext uri="{FF2B5EF4-FFF2-40B4-BE49-F238E27FC236}">
                <a16:creationId xmlns:a16="http://schemas.microsoft.com/office/drawing/2014/main" id="{24B1E4EB-7CA4-4715-AFA6-E384526E3969}"/>
              </a:ext>
            </a:extLst>
          </p:cNvPr>
          <p:cNvSpPr txBox="1"/>
          <p:nvPr/>
        </p:nvSpPr>
        <p:spPr>
          <a:xfrm>
            <a:off x="457200" y="5312664"/>
            <a:ext cx="6803136" cy="923330"/>
          </a:xfrm>
          <a:prstGeom prst="rect">
            <a:avLst/>
          </a:prstGeom>
          <a:noFill/>
        </p:spPr>
        <p:txBody>
          <a:bodyPr wrap="square" rtlCol="0">
            <a:spAutoFit/>
          </a:bodyPr>
          <a:lstStyle/>
          <a:p>
            <a:r>
              <a:rPr lang="en-GB" dirty="0">
                <a:solidFill>
                  <a:srgbClr val="FF0000"/>
                </a:solidFill>
              </a:rPr>
              <a:t>Pupils will have a vocabulary card for </a:t>
            </a:r>
            <a:r>
              <a:rPr lang="en-GB" b="1" dirty="0">
                <a:solidFill>
                  <a:srgbClr val="FF0000"/>
                </a:solidFill>
              </a:rPr>
              <a:t>each new unit</a:t>
            </a:r>
            <a:r>
              <a:rPr lang="en-GB" dirty="0">
                <a:solidFill>
                  <a:srgbClr val="FF0000"/>
                </a:solidFill>
              </a:rPr>
              <a:t>, wherever appropriate.  These will be displayed in classrooms so pupils are able to use the terms accurately when giving verbal and written responses.</a:t>
            </a:r>
          </a:p>
        </p:txBody>
      </p:sp>
      <p:sp>
        <p:nvSpPr>
          <p:cNvPr id="9" name="TextBox 8">
            <a:extLst>
              <a:ext uri="{FF2B5EF4-FFF2-40B4-BE49-F238E27FC236}">
                <a16:creationId xmlns:a16="http://schemas.microsoft.com/office/drawing/2014/main" id="{6F34E2F6-C46B-412F-A993-92E6868EB9BE}"/>
              </a:ext>
            </a:extLst>
          </p:cNvPr>
          <p:cNvSpPr txBox="1"/>
          <p:nvPr/>
        </p:nvSpPr>
        <p:spPr>
          <a:xfrm>
            <a:off x="6627656" y="0"/>
            <a:ext cx="5564344" cy="646331"/>
          </a:xfrm>
          <a:prstGeom prst="rect">
            <a:avLst/>
          </a:prstGeom>
          <a:noFill/>
        </p:spPr>
        <p:txBody>
          <a:bodyPr wrap="none" rtlCol="0">
            <a:spAutoFit/>
          </a:bodyPr>
          <a:lstStyle/>
          <a:p>
            <a:r>
              <a:rPr lang="en-GB" sz="3600" dirty="0"/>
              <a:t>Vocabulary and Widgit Cards</a:t>
            </a:r>
          </a:p>
        </p:txBody>
      </p:sp>
    </p:spTree>
    <p:extLst>
      <p:ext uri="{BB962C8B-B14F-4D97-AF65-F5344CB8AC3E}">
        <p14:creationId xmlns:p14="http://schemas.microsoft.com/office/powerpoint/2010/main" val="25032005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C581BF7F-6F24-4BE6-9EB9-A2E95B43957E}"/>
              </a:ext>
            </a:extLst>
          </p:cNvPr>
          <p:cNvPicPr>
            <a:picLocks noChangeAspect="1"/>
          </p:cNvPicPr>
          <p:nvPr/>
        </p:nvPicPr>
        <p:blipFill>
          <a:blip r:embed="rId2"/>
          <a:stretch>
            <a:fillRect/>
          </a:stretch>
        </p:blipFill>
        <p:spPr>
          <a:xfrm>
            <a:off x="115526" y="0"/>
            <a:ext cx="5175565" cy="1948153"/>
          </a:xfrm>
          <a:prstGeom prst="rect">
            <a:avLst/>
          </a:prstGeom>
        </p:spPr>
      </p:pic>
      <p:sp>
        <p:nvSpPr>
          <p:cNvPr id="3" name="TextBox 2">
            <a:extLst>
              <a:ext uri="{FF2B5EF4-FFF2-40B4-BE49-F238E27FC236}">
                <a16:creationId xmlns:a16="http://schemas.microsoft.com/office/drawing/2014/main" id="{9415D3AC-1507-45B8-B334-F632F6C3D879}"/>
              </a:ext>
            </a:extLst>
          </p:cNvPr>
          <p:cNvSpPr txBox="1"/>
          <p:nvPr/>
        </p:nvSpPr>
        <p:spPr>
          <a:xfrm>
            <a:off x="8388010" y="0"/>
            <a:ext cx="3803990" cy="646331"/>
          </a:xfrm>
          <a:prstGeom prst="rect">
            <a:avLst/>
          </a:prstGeom>
          <a:noFill/>
        </p:spPr>
        <p:txBody>
          <a:bodyPr wrap="none" rtlCol="0">
            <a:spAutoFit/>
          </a:bodyPr>
          <a:lstStyle/>
          <a:p>
            <a:r>
              <a:rPr lang="en-GB" sz="3600" dirty="0"/>
              <a:t>Written Arithmetic </a:t>
            </a:r>
          </a:p>
        </p:txBody>
      </p:sp>
      <p:sp>
        <p:nvSpPr>
          <p:cNvPr id="4" name="TextBox 3">
            <a:extLst>
              <a:ext uri="{FF2B5EF4-FFF2-40B4-BE49-F238E27FC236}">
                <a16:creationId xmlns:a16="http://schemas.microsoft.com/office/drawing/2014/main" id="{A911690D-50CA-4EA4-BADD-2DF4EB06C9F8}"/>
              </a:ext>
            </a:extLst>
          </p:cNvPr>
          <p:cNvSpPr txBox="1"/>
          <p:nvPr/>
        </p:nvSpPr>
        <p:spPr>
          <a:xfrm>
            <a:off x="5291091" y="523391"/>
            <a:ext cx="4832295" cy="1477328"/>
          </a:xfrm>
          <a:prstGeom prst="rect">
            <a:avLst/>
          </a:prstGeom>
          <a:noFill/>
        </p:spPr>
        <p:txBody>
          <a:bodyPr wrap="square" rtlCol="0">
            <a:spAutoFit/>
          </a:bodyPr>
          <a:lstStyle/>
          <a:p>
            <a:r>
              <a:rPr lang="en-GB" dirty="0"/>
              <a:t>Written Arithmetic should be used to ensure pupils are Ready to Progress in different units of Maths.  </a:t>
            </a:r>
            <a:r>
              <a:rPr lang="en-GB" dirty="0">
                <a:hlinkClick r:id="rId3"/>
              </a:rPr>
              <a:t>The Ready to Progress Exemplification Materials</a:t>
            </a:r>
            <a:r>
              <a:rPr lang="en-GB" dirty="0"/>
              <a:t> should form the basis of the 30min weekly session.</a:t>
            </a:r>
          </a:p>
        </p:txBody>
      </p:sp>
      <p:sp>
        <p:nvSpPr>
          <p:cNvPr id="5" name="TextBox 4">
            <a:extLst>
              <a:ext uri="{FF2B5EF4-FFF2-40B4-BE49-F238E27FC236}">
                <a16:creationId xmlns:a16="http://schemas.microsoft.com/office/drawing/2014/main" id="{F6D09349-FEB6-40BB-AA5A-AF6DB20FD67F}"/>
              </a:ext>
            </a:extLst>
          </p:cNvPr>
          <p:cNvSpPr txBox="1"/>
          <p:nvPr/>
        </p:nvSpPr>
        <p:spPr>
          <a:xfrm>
            <a:off x="-53999" y="1982215"/>
            <a:ext cx="11460189" cy="646331"/>
          </a:xfrm>
          <a:prstGeom prst="rect">
            <a:avLst/>
          </a:prstGeom>
          <a:noFill/>
        </p:spPr>
        <p:txBody>
          <a:bodyPr wrap="none" rtlCol="0">
            <a:spAutoFit/>
          </a:bodyPr>
          <a:lstStyle/>
          <a:p>
            <a:r>
              <a:rPr lang="en-GB" b="1" dirty="0"/>
              <a:t>The focus of each session can be identified in a combination of ways</a:t>
            </a:r>
            <a:r>
              <a:rPr lang="en-GB" dirty="0"/>
              <a:t>:</a:t>
            </a:r>
          </a:p>
          <a:p>
            <a:r>
              <a:rPr lang="en-GB" dirty="0"/>
              <a:t>1.  Use of PUMA data for the year group.  The graph clearly shows areas where learning is not at/above National average.</a:t>
            </a:r>
          </a:p>
        </p:txBody>
      </p:sp>
      <p:pic>
        <p:nvPicPr>
          <p:cNvPr id="6" name="Picture 5">
            <a:extLst>
              <a:ext uri="{FF2B5EF4-FFF2-40B4-BE49-F238E27FC236}">
                <a16:creationId xmlns:a16="http://schemas.microsoft.com/office/drawing/2014/main" id="{18C545BD-000C-423E-AA04-01E30E0361A4}"/>
              </a:ext>
            </a:extLst>
          </p:cNvPr>
          <p:cNvPicPr>
            <a:picLocks noChangeAspect="1"/>
          </p:cNvPicPr>
          <p:nvPr/>
        </p:nvPicPr>
        <p:blipFill>
          <a:blip r:embed="rId4"/>
          <a:stretch>
            <a:fillRect/>
          </a:stretch>
        </p:blipFill>
        <p:spPr>
          <a:xfrm>
            <a:off x="0" y="2546760"/>
            <a:ext cx="5514975" cy="1390650"/>
          </a:xfrm>
          <a:prstGeom prst="rect">
            <a:avLst/>
          </a:prstGeom>
        </p:spPr>
      </p:pic>
      <p:cxnSp>
        <p:nvCxnSpPr>
          <p:cNvPr id="8" name="Straight Arrow Connector 7">
            <a:extLst>
              <a:ext uri="{FF2B5EF4-FFF2-40B4-BE49-F238E27FC236}">
                <a16:creationId xmlns:a16="http://schemas.microsoft.com/office/drawing/2014/main" id="{6475384D-CE68-4BB0-A8BF-C19E0C568ED6}"/>
              </a:ext>
            </a:extLst>
          </p:cNvPr>
          <p:cNvCxnSpPr>
            <a:cxnSpLocks/>
          </p:cNvCxnSpPr>
          <p:nvPr/>
        </p:nvCxnSpPr>
        <p:spPr>
          <a:xfrm flipH="1">
            <a:off x="3719744" y="2955168"/>
            <a:ext cx="2556768" cy="47584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3D41EC35-3BEF-4FFB-8FE0-5D0E198D6517}"/>
              </a:ext>
            </a:extLst>
          </p:cNvPr>
          <p:cNvSpPr txBox="1"/>
          <p:nvPr/>
        </p:nvSpPr>
        <p:spPr>
          <a:xfrm>
            <a:off x="6276513" y="2723632"/>
            <a:ext cx="5514976" cy="923330"/>
          </a:xfrm>
          <a:prstGeom prst="rect">
            <a:avLst/>
          </a:prstGeom>
          <a:noFill/>
        </p:spPr>
        <p:txBody>
          <a:bodyPr wrap="square" rtlCol="0">
            <a:spAutoFit/>
          </a:bodyPr>
          <a:lstStyle/>
          <a:p>
            <a:r>
              <a:rPr lang="en-GB" dirty="0"/>
              <a:t>In this data, Geometry is below average.  An objective from this area of Maths could be selected as a focus for Written Arithmetic.</a:t>
            </a:r>
          </a:p>
        </p:txBody>
      </p:sp>
      <p:sp>
        <p:nvSpPr>
          <p:cNvPr id="10" name="TextBox 9">
            <a:extLst>
              <a:ext uri="{FF2B5EF4-FFF2-40B4-BE49-F238E27FC236}">
                <a16:creationId xmlns:a16="http://schemas.microsoft.com/office/drawing/2014/main" id="{619BCA11-E782-43C6-B16E-AC8DFCEEA0DA}"/>
              </a:ext>
            </a:extLst>
          </p:cNvPr>
          <p:cNvSpPr txBox="1"/>
          <p:nvPr/>
        </p:nvSpPr>
        <p:spPr>
          <a:xfrm>
            <a:off x="-53999" y="4019733"/>
            <a:ext cx="9071522" cy="369332"/>
          </a:xfrm>
          <a:prstGeom prst="rect">
            <a:avLst/>
          </a:prstGeom>
          <a:noFill/>
        </p:spPr>
        <p:txBody>
          <a:bodyPr wrap="none" rtlCol="0">
            <a:spAutoFit/>
          </a:bodyPr>
          <a:lstStyle/>
          <a:p>
            <a:r>
              <a:rPr lang="en-GB" dirty="0"/>
              <a:t>2. A  Pre Assessment may have shown a gap in a  particular aspect of the next unit to be taught.</a:t>
            </a:r>
          </a:p>
        </p:txBody>
      </p:sp>
      <p:sp>
        <p:nvSpPr>
          <p:cNvPr id="13" name="TextBox 12">
            <a:extLst>
              <a:ext uri="{FF2B5EF4-FFF2-40B4-BE49-F238E27FC236}">
                <a16:creationId xmlns:a16="http://schemas.microsoft.com/office/drawing/2014/main" id="{9B977564-FE2A-4171-911E-5C169BD18A9D}"/>
              </a:ext>
            </a:extLst>
          </p:cNvPr>
          <p:cNvSpPr txBox="1"/>
          <p:nvPr/>
        </p:nvSpPr>
        <p:spPr>
          <a:xfrm>
            <a:off x="-53999" y="4758397"/>
            <a:ext cx="5345090" cy="2031325"/>
          </a:xfrm>
          <a:prstGeom prst="rect">
            <a:avLst/>
          </a:prstGeom>
          <a:noFill/>
        </p:spPr>
        <p:txBody>
          <a:bodyPr wrap="square" rtlCol="0">
            <a:spAutoFit/>
          </a:bodyPr>
          <a:lstStyle/>
          <a:p>
            <a:r>
              <a:rPr lang="en-GB" dirty="0"/>
              <a:t>3. We look at the Ready To Progress Criteria in advance of a new unit to identify what pupils need to have achieved in previous year groups to enable them to access the new learning.  If a gap is identified, that objective will be covered in Written Arithmetic using the exemplification materials linked at the top of this page.</a:t>
            </a:r>
          </a:p>
        </p:txBody>
      </p:sp>
      <p:pic>
        <p:nvPicPr>
          <p:cNvPr id="14" name="Picture 13">
            <a:extLst>
              <a:ext uri="{FF2B5EF4-FFF2-40B4-BE49-F238E27FC236}">
                <a16:creationId xmlns:a16="http://schemas.microsoft.com/office/drawing/2014/main" id="{8BC1D67F-745E-4E20-BAEB-0FE99C729D10}"/>
              </a:ext>
            </a:extLst>
          </p:cNvPr>
          <p:cNvPicPr>
            <a:picLocks noChangeAspect="1"/>
          </p:cNvPicPr>
          <p:nvPr/>
        </p:nvPicPr>
        <p:blipFill>
          <a:blip r:embed="rId5"/>
          <a:stretch>
            <a:fillRect/>
          </a:stretch>
        </p:blipFill>
        <p:spPr>
          <a:xfrm>
            <a:off x="5514975" y="4878108"/>
            <a:ext cx="6346380" cy="1690334"/>
          </a:xfrm>
          <a:prstGeom prst="rect">
            <a:avLst/>
          </a:prstGeom>
        </p:spPr>
      </p:pic>
    </p:spTree>
    <p:extLst>
      <p:ext uri="{BB962C8B-B14F-4D97-AF65-F5344CB8AC3E}">
        <p14:creationId xmlns:p14="http://schemas.microsoft.com/office/powerpoint/2010/main" val="41058446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19B04771-7C20-460C-97C6-130FDA94EE0A}"/>
              </a:ext>
            </a:extLst>
          </p:cNvPr>
          <p:cNvPicPr>
            <a:picLocks noChangeAspect="1"/>
          </p:cNvPicPr>
          <p:nvPr/>
        </p:nvPicPr>
        <p:blipFill>
          <a:blip r:embed="rId2"/>
          <a:stretch>
            <a:fillRect/>
          </a:stretch>
        </p:blipFill>
        <p:spPr>
          <a:xfrm>
            <a:off x="5284633" y="0"/>
            <a:ext cx="6907367" cy="2603218"/>
          </a:xfrm>
          <a:prstGeom prst="rect">
            <a:avLst/>
          </a:prstGeom>
        </p:spPr>
      </p:pic>
      <p:sp>
        <p:nvSpPr>
          <p:cNvPr id="3" name="TextBox 2">
            <a:extLst>
              <a:ext uri="{FF2B5EF4-FFF2-40B4-BE49-F238E27FC236}">
                <a16:creationId xmlns:a16="http://schemas.microsoft.com/office/drawing/2014/main" id="{5394DFCD-5F7D-4E27-B0E2-9A4B7DE83E2D}"/>
              </a:ext>
            </a:extLst>
          </p:cNvPr>
          <p:cNvSpPr txBox="1"/>
          <p:nvPr/>
        </p:nvSpPr>
        <p:spPr>
          <a:xfrm>
            <a:off x="62144" y="71022"/>
            <a:ext cx="2137636" cy="646331"/>
          </a:xfrm>
          <a:prstGeom prst="rect">
            <a:avLst/>
          </a:prstGeom>
          <a:noFill/>
        </p:spPr>
        <p:txBody>
          <a:bodyPr wrap="none" rtlCol="0">
            <a:spAutoFit/>
          </a:bodyPr>
          <a:lstStyle/>
          <a:p>
            <a:r>
              <a:rPr lang="en-GB" sz="3600" dirty="0"/>
              <a:t>BIG Maths</a:t>
            </a:r>
          </a:p>
        </p:txBody>
      </p:sp>
      <p:sp>
        <p:nvSpPr>
          <p:cNvPr id="4" name="TextBox 3">
            <a:extLst>
              <a:ext uri="{FF2B5EF4-FFF2-40B4-BE49-F238E27FC236}">
                <a16:creationId xmlns:a16="http://schemas.microsoft.com/office/drawing/2014/main" id="{23175BEF-DA36-4E40-BB07-84309B8A4B32}"/>
              </a:ext>
            </a:extLst>
          </p:cNvPr>
          <p:cNvSpPr txBox="1"/>
          <p:nvPr/>
        </p:nvSpPr>
        <p:spPr>
          <a:xfrm>
            <a:off x="133166" y="1056443"/>
            <a:ext cx="5151467" cy="923330"/>
          </a:xfrm>
          <a:prstGeom prst="rect">
            <a:avLst/>
          </a:prstGeom>
          <a:noFill/>
        </p:spPr>
        <p:txBody>
          <a:bodyPr wrap="square" rtlCol="0">
            <a:spAutoFit/>
          </a:bodyPr>
          <a:lstStyle/>
          <a:p>
            <a:r>
              <a:rPr lang="en-GB" dirty="0"/>
              <a:t>This is a half hour problem solving activity (1x 30min a week).  It should give children a chance to apply problem solving skills and reasoning.</a:t>
            </a:r>
          </a:p>
        </p:txBody>
      </p:sp>
      <p:sp>
        <p:nvSpPr>
          <p:cNvPr id="5" name="TextBox 4">
            <a:extLst>
              <a:ext uri="{FF2B5EF4-FFF2-40B4-BE49-F238E27FC236}">
                <a16:creationId xmlns:a16="http://schemas.microsoft.com/office/drawing/2014/main" id="{678BF10A-3236-46B1-AE8B-CBF564D96340}"/>
              </a:ext>
            </a:extLst>
          </p:cNvPr>
          <p:cNvSpPr txBox="1"/>
          <p:nvPr/>
        </p:nvSpPr>
        <p:spPr>
          <a:xfrm>
            <a:off x="62145" y="2722131"/>
            <a:ext cx="11907352" cy="646331"/>
          </a:xfrm>
          <a:prstGeom prst="rect">
            <a:avLst/>
          </a:prstGeom>
          <a:noFill/>
        </p:spPr>
        <p:txBody>
          <a:bodyPr wrap="square" rtlCol="0">
            <a:spAutoFit/>
          </a:bodyPr>
          <a:lstStyle/>
          <a:p>
            <a:r>
              <a:rPr lang="en-GB" dirty="0"/>
              <a:t>Once a Ready to Progress session has been selected (see previous slide), it will often include a link to a suitable NRICH problem solving activity that will consolidate the learning from the Written Arithmetic.</a:t>
            </a:r>
          </a:p>
        </p:txBody>
      </p:sp>
      <p:pic>
        <p:nvPicPr>
          <p:cNvPr id="6" name="Picture 5">
            <a:extLst>
              <a:ext uri="{FF2B5EF4-FFF2-40B4-BE49-F238E27FC236}">
                <a16:creationId xmlns:a16="http://schemas.microsoft.com/office/drawing/2014/main" id="{E8F64825-B513-4CAF-B307-81A85D663A10}"/>
              </a:ext>
            </a:extLst>
          </p:cNvPr>
          <p:cNvPicPr>
            <a:picLocks noChangeAspect="1"/>
          </p:cNvPicPr>
          <p:nvPr/>
        </p:nvPicPr>
        <p:blipFill>
          <a:blip r:embed="rId3"/>
          <a:stretch>
            <a:fillRect/>
          </a:stretch>
        </p:blipFill>
        <p:spPr>
          <a:xfrm>
            <a:off x="450228" y="3618478"/>
            <a:ext cx="3869583" cy="2145329"/>
          </a:xfrm>
          <a:prstGeom prst="rect">
            <a:avLst/>
          </a:prstGeom>
        </p:spPr>
      </p:pic>
      <p:sp>
        <p:nvSpPr>
          <p:cNvPr id="7" name="Arrow: Down 6">
            <a:extLst>
              <a:ext uri="{FF2B5EF4-FFF2-40B4-BE49-F238E27FC236}">
                <a16:creationId xmlns:a16="http://schemas.microsoft.com/office/drawing/2014/main" id="{E3ED6B16-236B-43E1-8C7B-FA4417EC9BA0}"/>
              </a:ext>
            </a:extLst>
          </p:cNvPr>
          <p:cNvSpPr/>
          <p:nvPr/>
        </p:nvSpPr>
        <p:spPr>
          <a:xfrm rot="2978317">
            <a:off x="2219695" y="3109282"/>
            <a:ext cx="157745" cy="193538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49BA49C6-8AA3-45F7-A226-C62F2C2C221F}"/>
              </a:ext>
            </a:extLst>
          </p:cNvPr>
          <p:cNvSpPr txBox="1"/>
          <p:nvPr/>
        </p:nvSpPr>
        <p:spPr>
          <a:xfrm>
            <a:off x="4642104" y="3432511"/>
            <a:ext cx="7549896" cy="646331"/>
          </a:xfrm>
          <a:prstGeom prst="rect">
            <a:avLst/>
          </a:prstGeom>
          <a:noFill/>
        </p:spPr>
        <p:txBody>
          <a:bodyPr wrap="square" rtlCol="0">
            <a:spAutoFit/>
          </a:bodyPr>
          <a:lstStyle/>
          <a:p>
            <a:r>
              <a:rPr lang="en-GB" dirty="0"/>
              <a:t>If your Ready to Progress  does not have a link, most BIG Maths can be chosen from the </a:t>
            </a:r>
            <a:r>
              <a:rPr lang="en-GB" dirty="0" err="1">
                <a:hlinkClick r:id="rId4"/>
              </a:rPr>
              <a:t>Nrich</a:t>
            </a:r>
            <a:r>
              <a:rPr lang="en-GB" dirty="0">
                <a:hlinkClick r:id="rId4"/>
              </a:rPr>
              <a:t> Primary Curriculum Mapping Document</a:t>
            </a:r>
            <a:endParaRPr lang="en-GB" dirty="0"/>
          </a:p>
        </p:txBody>
      </p:sp>
      <p:pic>
        <p:nvPicPr>
          <p:cNvPr id="9" name="Picture 8">
            <a:extLst>
              <a:ext uri="{FF2B5EF4-FFF2-40B4-BE49-F238E27FC236}">
                <a16:creationId xmlns:a16="http://schemas.microsoft.com/office/drawing/2014/main" id="{F1DB2E38-56F9-44C7-82BB-289DF58B378E}"/>
              </a:ext>
            </a:extLst>
          </p:cNvPr>
          <p:cNvPicPr>
            <a:picLocks noChangeAspect="1"/>
          </p:cNvPicPr>
          <p:nvPr/>
        </p:nvPicPr>
        <p:blipFill>
          <a:blip r:embed="rId5"/>
          <a:stretch>
            <a:fillRect/>
          </a:stretch>
        </p:blipFill>
        <p:spPr>
          <a:xfrm>
            <a:off x="4480883" y="4076972"/>
            <a:ext cx="5019499" cy="2145329"/>
          </a:xfrm>
          <a:prstGeom prst="rect">
            <a:avLst/>
          </a:prstGeom>
        </p:spPr>
      </p:pic>
      <p:pic>
        <p:nvPicPr>
          <p:cNvPr id="10" name="Picture 9">
            <a:extLst>
              <a:ext uri="{FF2B5EF4-FFF2-40B4-BE49-F238E27FC236}">
                <a16:creationId xmlns:a16="http://schemas.microsoft.com/office/drawing/2014/main" id="{4BE09E4A-1B69-4FED-9204-C092461D9222}"/>
              </a:ext>
            </a:extLst>
          </p:cNvPr>
          <p:cNvPicPr>
            <a:picLocks noChangeAspect="1"/>
          </p:cNvPicPr>
          <p:nvPr/>
        </p:nvPicPr>
        <p:blipFill>
          <a:blip r:embed="rId6"/>
          <a:stretch>
            <a:fillRect/>
          </a:stretch>
        </p:blipFill>
        <p:spPr>
          <a:xfrm rot="761360">
            <a:off x="9146097" y="5604908"/>
            <a:ext cx="708570" cy="612204"/>
          </a:xfrm>
          <a:prstGeom prst="rect">
            <a:avLst/>
          </a:prstGeom>
        </p:spPr>
      </p:pic>
      <p:pic>
        <p:nvPicPr>
          <p:cNvPr id="11" name="Picture 10">
            <a:extLst>
              <a:ext uri="{FF2B5EF4-FFF2-40B4-BE49-F238E27FC236}">
                <a16:creationId xmlns:a16="http://schemas.microsoft.com/office/drawing/2014/main" id="{3E466A74-871B-49C6-BCBF-B0934D834DE4}"/>
              </a:ext>
            </a:extLst>
          </p:cNvPr>
          <p:cNvPicPr>
            <a:picLocks noChangeAspect="1"/>
          </p:cNvPicPr>
          <p:nvPr/>
        </p:nvPicPr>
        <p:blipFill>
          <a:blip r:embed="rId7"/>
          <a:stretch>
            <a:fillRect/>
          </a:stretch>
        </p:blipFill>
        <p:spPr>
          <a:xfrm>
            <a:off x="9261895" y="4086899"/>
            <a:ext cx="944962" cy="926672"/>
          </a:xfrm>
          <a:prstGeom prst="rect">
            <a:avLst/>
          </a:prstGeom>
        </p:spPr>
      </p:pic>
      <p:sp>
        <p:nvSpPr>
          <p:cNvPr id="12" name="TextBox 11">
            <a:extLst>
              <a:ext uri="{FF2B5EF4-FFF2-40B4-BE49-F238E27FC236}">
                <a16:creationId xmlns:a16="http://schemas.microsoft.com/office/drawing/2014/main" id="{66261B06-262B-4EDE-BFDA-E5B33F26B2E1}"/>
              </a:ext>
            </a:extLst>
          </p:cNvPr>
          <p:cNvSpPr txBox="1"/>
          <p:nvPr/>
        </p:nvSpPr>
        <p:spPr>
          <a:xfrm>
            <a:off x="10108843" y="4146331"/>
            <a:ext cx="2020824" cy="923330"/>
          </a:xfrm>
          <a:prstGeom prst="rect">
            <a:avLst/>
          </a:prstGeom>
          <a:noFill/>
        </p:spPr>
        <p:txBody>
          <a:bodyPr wrap="square" rtlCol="0">
            <a:spAutoFit/>
          </a:bodyPr>
          <a:lstStyle/>
          <a:p>
            <a:r>
              <a:rPr lang="en-GB" dirty="0"/>
              <a:t>Problems are sorted by topic and year group</a:t>
            </a:r>
          </a:p>
        </p:txBody>
      </p:sp>
      <p:sp>
        <p:nvSpPr>
          <p:cNvPr id="13" name="TextBox 12">
            <a:extLst>
              <a:ext uri="{FF2B5EF4-FFF2-40B4-BE49-F238E27FC236}">
                <a16:creationId xmlns:a16="http://schemas.microsoft.com/office/drawing/2014/main" id="{1CDDCF41-201C-4177-B4EC-605B4C10DD98}"/>
              </a:ext>
            </a:extLst>
          </p:cNvPr>
          <p:cNvSpPr txBox="1"/>
          <p:nvPr/>
        </p:nvSpPr>
        <p:spPr>
          <a:xfrm>
            <a:off x="9889941" y="5060834"/>
            <a:ext cx="2020825" cy="923330"/>
          </a:xfrm>
          <a:prstGeom prst="rect">
            <a:avLst/>
          </a:prstGeom>
          <a:noFill/>
        </p:spPr>
        <p:txBody>
          <a:bodyPr wrap="square" rtlCol="0">
            <a:spAutoFit/>
          </a:bodyPr>
          <a:lstStyle/>
          <a:p>
            <a:r>
              <a:rPr lang="en-GB" dirty="0"/>
              <a:t>Tabs at the bottom sort problems further</a:t>
            </a:r>
          </a:p>
        </p:txBody>
      </p:sp>
      <p:sp>
        <p:nvSpPr>
          <p:cNvPr id="14" name="TextBox 13">
            <a:extLst>
              <a:ext uri="{FF2B5EF4-FFF2-40B4-BE49-F238E27FC236}">
                <a16:creationId xmlns:a16="http://schemas.microsoft.com/office/drawing/2014/main" id="{226BF3BA-643E-4B7E-9655-895E42D9DBE0}"/>
              </a:ext>
            </a:extLst>
          </p:cNvPr>
          <p:cNvSpPr txBox="1"/>
          <p:nvPr/>
        </p:nvSpPr>
        <p:spPr>
          <a:xfrm>
            <a:off x="133166" y="6247510"/>
            <a:ext cx="11996501" cy="646331"/>
          </a:xfrm>
          <a:prstGeom prst="rect">
            <a:avLst/>
          </a:prstGeom>
          <a:noFill/>
        </p:spPr>
        <p:txBody>
          <a:bodyPr wrap="square" rtlCol="0">
            <a:spAutoFit/>
          </a:bodyPr>
          <a:lstStyle/>
          <a:p>
            <a:r>
              <a:rPr lang="en-GB" dirty="0">
                <a:solidFill>
                  <a:srgbClr val="FF0000"/>
                </a:solidFill>
              </a:rPr>
              <a:t>For children working at Pre Key stage (that cannot access the Maths needed in BIG Maths) a Low threshold High Ceiling problem can be selected from NRICH</a:t>
            </a:r>
          </a:p>
        </p:txBody>
      </p:sp>
    </p:spTree>
    <p:extLst>
      <p:ext uri="{BB962C8B-B14F-4D97-AF65-F5344CB8AC3E}">
        <p14:creationId xmlns:p14="http://schemas.microsoft.com/office/powerpoint/2010/main" val="19461853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E50F2E4-72FE-4724-BB57-FA3573E5ACB5}"/>
              </a:ext>
            </a:extLst>
          </p:cNvPr>
          <p:cNvPicPr>
            <a:picLocks noChangeAspect="1"/>
          </p:cNvPicPr>
          <p:nvPr/>
        </p:nvPicPr>
        <p:blipFill>
          <a:blip r:embed="rId2"/>
          <a:stretch>
            <a:fillRect/>
          </a:stretch>
        </p:blipFill>
        <p:spPr>
          <a:xfrm>
            <a:off x="0" y="1567177"/>
            <a:ext cx="12192000" cy="3350781"/>
          </a:xfrm>
          <a:prstGeom prst="rect">
            <a:avLst/>
          </a:prstGeom>
        </p:spPr>
      </p:pic>
      <p:sp>
        <p:nvSpPr>
          <p:cNvPr id="3" name="TextBox 2">
            <a:extLst>
              <a:ext uri="{FF2B5EF4-FFF2-40B4-BE49-F238E27FC236}">
                <a16:creationId xmlns:a16="http://schemas.microsoft.com/office/drawing/2014/main" id="{4011A73B-DB0F-433A-84C3-2D6C278207D9}"/>
              </a:ext>
            </a:extLst>
          </p:cNvPr>
          <p:cNvSpPr txBox="1"/>
          <p:nvPr/>
        </p:nvSpPr>
        <p:spPr>
          <a:xfrm>
            <a:off x="5543962" y="0"/>
            <a:ext cx="6648038" cy="646331"/>
          </a:xfrm>
          <a:prstGeom prst="rect">
            <a:avLst/>
          </a:prstGeom>
          <a:noFill/>
        </p:spPr>
        <p:txBody>
          <a:bodyPr wrap="none" rtlCol="0">
            <a:spAutoFit/>
          </a:bodyPr>
          <a:lstStyle/>
          <a:p>
            <a:r>
              <a:rPr lang="en-GB" sz="3600" dirty="0"/>
              <a:t>Attainment and Same Day Support</a:t>
            </a:r>
          </a:p>
        </p:txBody>
      </p:sp>
      <p:sp>
        <p:nvSpPr>
          <p:cNvPr id="4" name="TextBox 3">
            <a:extLst>
              <a:ext uri="{FF2B5EF4-FFF2-40B4-BE49-F238E27FC236}">
                <a16:creationId xmlns:a16="http://schemas.microsoft.com/office/drawing/2014/main" id="{984713E5-26DC-499F-B7C4-D27A382EA5E4}"/>
              </a:ext>
            </a:extLst>
          </p:cNvPr>
          <p:cNvSpPr txBox="1"/>
          <p:nvPr/>
        </p:nvSpPr>
        <p:spPr>
          <a:xfrm>
            <a:off x="435006" y="896645"/>
            <a:ext cx="11416683" cy="646331"/>
          </a:xfrm>
          <a:prstGeom prst="rect">
            <a:avLst/>
          </a:prstGeom>
          <a:noFill/>
        </p:spPr>
        <p:txBody>
          <a:bodyPr wrap="square" rtlCol="0">
            <a:spAutoFit/>
          </a:bodyPr>
          <a:lstStyle/>
          <a:p>
            <a:r>
              <a:rPr lang="en-GB" dirty="0"/>
              <a:t>After completing a </a:t>
            </a:r>
            <a:r>
              <a:rPr lang="en-GB" b="1" dirty="0"/>
              <a:t>pre assessment</a:t>
            </a:r>
            <a:r>
              <a:rPr lang="en-GB" dirty="0"/>
              <a:t>, children in each class should be entered at the top of the plan.  This will alter based on Assessment for Learning.  The &lt;20% should be named below.</a:t>
            </a:r>
          </a:p>
        </p:txBody>
      </p:sp>
      <p:sp>
        <p:nvSpPr>
          <p:cNvPr id="5" name="Arrow: Down 4">
            <a:extLst>
              <a:ext uri="{FF2B5EF4-FFF2-40B4-BE49-F238E27FC236}">
                <a16:creationId xmlns:a16="http://schemas.microsoft.com/office/drawing/2014/main" id="{A00C19B0-20FB-4B8A-935C-8C127AEDFB17}"/>
              </a:ext>
            </a:extLst>
          </p:cNvPr>
          <p:cNvSpPr/>
          <p:nvPr/>
        </p:nvSpPr>
        <p:spPr>
          <a:xfrm rot="2577564">
            <a:off x="7856964" y="1150631"/>
            <a:ext cx="142043" cy="74572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Arrow: Down 5">
            <a:extLst>
              <a:ext uri="{FF2B5EF4-FFF2-40B4-BE49-F238E27FC236}">
                <a16:creationId xmlns:a16="http://schemas.microsoft.com/office/drawing/2014/main" id="{24E48AD5-F9F2-462F-B2A8-EE0051FEC284}"/>
              </a:ext>
            </a:extLst>
          </p:cNvPr>
          <p:cNvSpPr/>
          <p:nvPr/>
        </p:nvSpPr>
        <p:spPr>
          <a:xfrm>
            <a:off x="2822159" y="1404845"/>
            <a:ext cx="62144" cy="88062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26624B6B-AA89-43C7-9248-18ED4032B588}"/>
              </a:ext>
            </a:extLst>
          </p:cNvPr>
          <p:cNvPicPr>
            <a:picLocks noChangeAspect="1"/>
          </p:cNvPicPr>
          <p:nvPr/>
        </p:nvPicPr>
        <p:blipFill>
          <a:blip r:embed="rId3"/>
          <a:stretch>
            <a:fillRect/>
          </a:stretch>
        </p:blipFill>
        <p:spPr>
          <a:xfrm rot="18477503">
            <a:off x="3397318" y="1171716"/>
            <a:ext cx="102828" cy="1328990"/>
          </a:xfrm>
          <a:prstGeom prst="rect">
            <a:avLst/>
          </a:prstGeom>
        </p:spPr>
      </p:pic>
      <p:sp>
        <p:nvSpPr>
          <p:cNvPr id="8" name="TextBox 7">
            <a:extLst>
              <a:ext uri="{FF2B5EF4-FFF2-40B4-BE49-F238E27FC236}">
                <a16:creationId xmlns:a16="http://schemas.microsoft.com/office/drawing/2014/main" id="{C4983420-CB8B-4918-8304-F515084B1919}"/>
              </a:ext>
            </a:extLst>
          </p:cNvPr>
          <p:cNvSpPr txBox="1"/>
          <p:nvPr/>
        </p:nvSpPr>
        <p:spPr>
          <a:xfrm>
            <a:off x="0" y="4961641"/>
            <a:ext cx="11984854" cy="1477328"/>
          </a:xfrm>
          <a:prstGeom prst="rect">
            <a:avLst/>
          </a:prstGeom>
          <a:noFill/>
        </p:spPr>
        <p:txBody>
          <a:bodyPr wrap="square" rtlCol="0">
            <a:spAutoFit/>
          </a:bodyPr>
          <a:lstStyle/>
          <a:p>
            <a:r>
              <a:rPr lang="en-GB" dirty="0"/>
              <a:t>The 4 boxes should contain an example activity for same day support.  This should closely match the learning of the lesson.</a:t>
            </a:r>
          </a:p>
          <a:p>
            <a:r>
              <a:rPr lang="en-GB" dirty="0"/>
              <a:t>It should give additional fluency practise of the main learning/methods taught in the lesson.  </a:t>
            </a:r>
            <a:r>
              <a:rPr lang="en-GB" dirty="0">
                <a:hlinkClick r:id="rId4"/>
              </a:rPr>
              <a:t>White Rose SOL </a:t>
            </a:r>
            <a:r>
              <a:rPr lang="en-GB" dirty="0"/>
              <a:t>have suitable fluency activities for most lesson objectives.</a:t>
            </a:r>
          </a:p>
          <a:p>
            <a:endParaRPr lang="en-GB" dirty="0"/>
          </a:p>
          <a:p>
            <a:r>
              <a:rPr lang="en-GB" dirty="0"/>
              <a:t>Same day support should happen daily: the purpose is to ensure pupils are ready to progress to the next lesson..</a:t>
            </a:r>
          </a:p>
        </p:txBody>
      </p:sp>
      <p:sp>
        <p:nvSpPr>
          <p:cNvPr id="9" name="Rectangle 8">
            <a:extLst>
              <a:ext uri="{FF2B5EF4-FFF2-40B4-BE49-F238E27FC236}">
                <a16:creationId xmlns:a16="http://schemas.microsoft.com/office/drawing/2014/main" id="{6CA4E93F-19F2-430C-A6F7-FBE9DDCCBC24}"/>
              </a:ext>
            </a:extLst>
          </p:cNvPr>
          <p:cNvSpPr/>
          <p:nvPr/>
        </p:nvSpPr>
        <p:spPr>
          <a:xfrm>
            <a:off x="932155" y="1784412"/>
            <a:ext cx="1766657" cy="50106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a:extLst>
              <a:ext uri="{FF2B5EF4-FFF2-40B4-BE49-F238E27FC236}">
                <a16:creationId xmlns:a16="http://schemas.microsoft.com/office/drawing/2014/main" id="{2FEAA8D8-063F-4EED-A32E-17CCBB71349C}"/>
              </a:ext>
            </a:extLst>
          </p:cNvPr>
          <p:cNvSpPr/>
          <p:nvPr/>
        </p:nvSpPr>
        <p:spPr>
          <a:xfrm>
            <a:off x="3773010" y="1793291"/>
            <a:ext cx="2595346" cy="4921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56DDC1CF-155E-4047-9A66-FE0D59D4BF9C}"/>
              </a:ext>
            </a:extLst>
          </p:cNvPr>
          <p:cNvSpPr/>
          <p:nvPr/>
        </p:nvSpPr>
        <p:spPr>
          <a:xfrm>
            <a:off x="6747029" y="1818615"/>
            <a:ext cx="2622812" cy="49218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8AA585BB-D90A-462F-8913-1E00D931958F}"/>
              </a:ext>
            </a:extLst>
          </p:cNvPr>
          <p:cNvSpPr/>
          <p:nvPr/>
        </p:nvSpPr>
        <p:spPr>
          <a:xfrm>
            <a:off x="9614517" y="1818615"/>
            <a:ext cx="2498070" cy="46685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10761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736E50-B34F-415A-BDA7-D5E2CF2086AE}"/>
              </a:ext>
            </a:extLst>
          </p:cNvPr>
          <p:cNvSpPr txBox="1"/>
          <p:nvPr/>
        </p:nvSpPr>
        <p:spPr>
          <a:xfrm>
            <a:off x="71021" y="71022"/>
            <a:ext cx="2155270" cy="646331"/>
          </a:xfrm>
          <a:prstGeom prst="rect">
            <a:avLst/>
          </a:prstGeom>
          <a:noFill/>
        </p:spPr>
        <p:txBody>
          <a:bodyPr wrap="none" rtlCol="0">
            <a:spAutoFit/>
          </a:bodyPr>
          <a:lstStyle/>
          <a:p>
            <a:r>
              <a:rPr lang="en-GB" sz="3600" dirty="0"/>
              <a:t>Fluent in 5</a:t>
            </a:r>
          </a:p>
        </p:txBody>
      </p:sp>
      <p:pic>
        <p:nvPicPr>
          <p:cNvPr id="3" name="Picture 2">
            <a:extLst>
              <a:ext uri="{FF2B5EF4-FFF2-40B4-BE49-F238E27FC236}">
                <a16:creationId xmlns:a16="http://schemas.microsoft.com/office/drawing/2014/main" id="{B8B83503-781B-47F0-B3A0-9D6AF7011851}"/>
              </a:ext>
            </a:extLst>
          </p:cNvPr>
          <p:cNvPicPr>
            <a:picLocks noChangeAspect="1"/>
          </p:cNvPicPr>
          <p:nvPr/>
        </p:nvPicPr>
        <p:blipFill>
          <a:blip r:embed="rId2"/>
          <a:stretch>
            <a:fillRect/>
          </a:stretch>
        </p:blipFill>
        <p:spPr>
          <a:xfrm>
            <a:off x="0" y="1806981"/>
            <a:ext cx="12192000" cy="1450748"/>
          </a:xfrm>
          <a:prstGeom prst="rect">
            <a:avLst/>
          </a:prstGeom>
        </p:spPr>
      </p:pic>
      <p:sp>
        <p:nvSpPr>
          <p:cNvPr id="4" name="TextBox 3">
            <a:extLst>
              <a:ext uri="{FF2B5EF4-FFF2-40B4-BE49-F238E27FC236}">
                <a16:creationId xmlns:a16="http://schemas.microsoft.com/office/drawing/2014/main" id="{44AA8761-CAD4-4D45-9D9A-80B221160602}"/>
              </a:ext>
            </a:extLst>
          </p:cNvPr>
          <p:cNvSpPr txBox="1"/>
          <p:nvPr/>
        </p:nvSpPr>
        <p:spPr>
          <a:xfrm>
            <a:off x="301841" y="914400"/>
            <a:ext cx="11745157" cy="646331"/>
          </a:xfrm>
          <a:prstGeom prst="rect">
            <a:avLst/>
          </a:prstGeom>
          <a:noFill/>
        </p:spPr>
        <p:txBody>
          <a:bodyPr wrap="square" rtlCol="0">
            <a:spAutoFit/>
          </a:bodyPr>
          <a:lstStyle/>
          <a:p>
            <a:r>
              <a:rPr lang="en-GB" dirty="0"/>
              <a:t>Fluent in 5 aims to improve fluency (speed and accuracy) and should be included in every lesson lasting 5 minutes.  The questions should all be on the same aspect of Maths, but the concept practiced may change day to day.</a:t>
            </a:r>
          </a:p>
        </p:txBody>
      </p:sp>
      <p:sp>
        <p:nvSpPr>
          <p:cNvPr id="5" name="TextBox 4">
            <a:extLst>
              <a:ext uri="{FF2B5EF4-FFF2-40B4-BE49-F238E27FC236}">
                <a16:creationId xmlns:a16="http://schemas.microsoft.com/office/drawing/2014/main" id="{71C82331-FECC-4372-9BFB-6F171ADC7084}"/>
              </a:ext>
            </a:extLst>
          </p:cNvPr>
          <p:cNvSpPr txBox="1"/>
          <p:nvPr/>
        </p:nvSpPr>
        <p:spPr>
          <a:xfrm>
            <a:off x="71021" y="3272317"/>
            <a:ext cx="11611992" cy="1200329"/>
          </a:xfrm>
          <a:prstGeom prst="rect">
            <a:avLst/>
          </a:prstGeom>
          <a:noFill/>
        </p:spPr>
        <p:txBody>
          <a:bodyPr wrap="square" rtlCol="0">
            <a:spAutoFit/>
          </a:bodyPr>
          <a:lstStyle/>
          <a:p>
            <a:r>
              <a:rPr lang="en-GB" dirty="0"/>
              <a:t>Fluent in 5 is a chance to keep previously taught Maths ‘on the boil’; can refresh a method they will need in an upcoming lesson and consolidate new learning.</a:t>
            </a:r>
          </a:p>
          <a:p>
            <a:endParaRPr lang="en-GB" dirty="0"/>
          </a:p>
          <a:p>
            <a:r>
              <a:rPr lang="en-GB" dirty="0"/>
              <a:t>Questions can be created by the teacher, or taken from a variety of teaching resources websites.</a:t>
            </a:r>
          </a:p>
        </p:txBody>
      </p:sp>
      <p:sp>
        <p:nvSpPr>
          <p:cNvPr id="6" name="TextBox 5">
            <a:extLst>
              <a:ext uri="{FF2B5EF4-FFF2-40B4-BE49-F238E27FC236}">
                <a16:creationId xmlns:a16="http://schemas.microsoft.com/office/drawing/2014/main" id="{CD7E641E-07AC-49FA-A0C3-F2E1ED69ED42}"/>
              </a:ext>
            </a:extLst>
          </p:cNvPr>
          <p:cNvSpPr txBox="1"/>
          <p:nvPr/>
        </p:nvSpPr>
        <p:spPr>
          <a:xfrm>
            <a:off x="2155269" y="5456847"/>
            <a:ext cx="5228948" cy="369332"/>
          </a:xfrm>
          <a:prstGeom prst="rect">
            <a:avLst/>
          </a:prstGeom>
          <a:noFill/>
        </p:spPr>
        <p:txBody>
          <a:bodyPr wrap="square" rtlCol="0">
            <a:spAutoFit/>
          </a:bodyPr>
          <a:lstStyle/>
          <a:p>
            <a:r>
              <a:rPr lang="en-GB" dirty="0"/>
              <a:t>Fluent in 5 will be in books and will be marked.  </a:t>
            </a:r>
          </a:p>
        </p:txBody>
      </p:sp>
      <p:pic>
        <p:nvPicPr>
          <p:cNvPr id="9" name="Picture 8">
            <a:extLst>
              <a:ext uri="{FF2B5EF4-FFF2-40B4-BE49-F238E27FC236}">
                <a16:creationId xmlns:a16="http://schemas.microsoft.com/office/drawing/2014/main" id="{6DAC918B-F95A-4062-9427-5122CBDCAFA0}"/>
              </a:ext>
            </a:extLst>
          </p:cNvPr>
          <p:cNvPicPr>
            <a:picLocks noChangeAspect="1"/>
          </p:cNvPicPr>
          <p:nvPr/>
        </p:nvPicPr>
        <p:blipFill>
          <a:blip r:embed="rId3"/>
          <a:stretch>
            <a:fillRect/>
          </a:stretch>
        </p:blipFill>
        <p:spPr>
          <a:xfrm>
            <a:off x="7386221" y="4942426"/>
            <a:ext cx="4024544" cy="1767507"/>
          </a:xfrm>
          <a:prstGeom prst="rect">
            <a:avLst/>
          </a:prstGeom>
        </p:spPr>
      </p:pic>
    </p:spTree>
    <p:extLst>
      <p:ext uri="{BB962C8B-B14F-4D97-AF65-F5344CB8AC3E}">
        <p14:creationId xmlns:p14="http://schemas.microsoft.com/office/powerpoint/2010/main" val="2289962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A8A924F-4462-476B-9D41-943FB17AF43B}"/>
              </a:ext>
            </a:extLst>
          </p:cNvPr>
          <p:cNvSpPr txBox="1"/>
          <p:nvPr/>
        </p:nvSpPr>
        <p:spPr>
          <a:xfrm>
            <a:off x="97655" y="79899"/>
            <a:ext cx="3302827" cy="646331"/>
          </a:xfrm>
          <a:prstGeom prst="rect">
            <a:avLst/>
          </a:prstGeom>
          <a:noFill/>
        </p:spPr>
        <p:txBody>
          <a:bodyPr wrap="none" rtlCol="0">
            <a:spAutoFit/>
          </a:bodyPr>
          <a:lstStyle/>
          <a:p>
            <a:r>
              <a:rPr lang="en-GB" sz="3600" dirty="0"/>
              <a:t>Lesson Structure</a:t>
            </a:r>
          </a:p>
        </p:txBody>
      </p:sp>
      <p:pic>
        <p:nvPicPr>
          <p:cNvPr id="3" name="Picture 2">
            <a:extLst>
              <a:ext uri="{FF2B5EF4-FFF2-40B4-BE49-F238E27FC236}">
                <a16:creationId xmlns:a16="http://schemas.microsoft.com/office/drawing/2014/main" id="{E977918B-F0E1-4CC4-B6B9-B4BBBBB0B557}"/>
              </a:ext>
            </a:extLst>
          </p:cNvPr>
          <p:cNvPicPr>
            <a:picLocks noChangeAspect="1"/>
          </p:cNvPicPr>
          <p:nvPr/>
        </p:nvPicPr>
        <p:blipFill>
          <a:blip r:embed="rId2"/>
          <a:stretch>
            <a:fillRect/>
          </a:stretch>
        </p:blipFill>
        <p:spPr>
          <a:xfrm>
            <a:off x="302349" y="726230"/>
            <a:ext cx="5795940" cy="3091168"/>
          </a:xfrm>
          <a:prstGeom prst="rect">
            <a:avLst/>
          </a:prstGeom>
        </p:spPr>
      </p:pic>
      <p:pic>
        <p:nvPicPr>
          <p:cNvPr id="4" name="Picture 3">
            <a:extLst>
              <a:ext uri="{FF2B5EF4-FFF2-40B4-BE49-F238E27FC236}">
                <a16:creationId xmlns:a16="http://schemas.microsoft.com/office/drawing/2014/main" id="{5C3E8B79-57C9-47DE-81E0-9E41FE7FBBC0}"/>
              </a:ext>
            </a:extLst>
          </p:cNvPr>
          <p:cNvPicPr>
            <a:picLocks noChangeAspect="1"/>
          </p:cNvPicPr>
          <p:nvPr/>
        </p:nvPicPr>
        <p:blipFill>
          <a:blip r:embed="rId3"/>
          <a:stretch>
            <a:fillRect/>
          </a:stretch>
        </p:blipFill>
        <p:spPr>
          <a:xfrm>
            <a:off x="6613864" y="581059"/>
            <a:ext cx="4936788" cy="3236339"/>
          </a:xfrm>
          <a:prstGeom prst="rect">
            <a:avLst/>
          </a:prstGeom>
        </p:spPr>
      </p:pic>
      <p:sp>
        <p:nvSpPr>
          <p:cNvPr id="5" name="TextBox 4">
            <a:extLst>
              <a:ext uri="{FF2B5EF4-FFF2-40B4-BE49-F238E27FC236}">
                <a16:creationId xmlns:a16="http://schemas.microsoft.com/office/drawing/2014/main" id="{CC754829-FE0D-43AB-91C6-A94BF32797EA}"/>
              </a:ext>
            </a:extLst>
          </p:cNvPr>
          <p:cNvSpPr txBox="1"/>
          <p:nvPr/>
        </p:nvSpPr>
        <p:spPr>
          <a:xfrm>
            <a:off x="302349" y="4154750"/>
            <a:ext cx="11478319" cy="1477328"/>
          </a:xfrm>
          <a:prstGeom prst="rect">
            <a:avLst/>
          </a:prstGeom>
          <a:noFill/>
        </p:spPr>
        <p:txBody>
          <a:bodyPr wrap="square" rtlCol="0">
            <a:spAutoFit/>
          </a:bodyPr>
          <a:lstStyle/>
          <a:p>
            <a:r>
              <a:rPr lang="en-GB" dirty="0"/>
              <a:t>All lessons should have an In Focus, Guided Practice, Independent tasks, Problem Solving Opportunity and a Plenary.</a:t>
            </a:r>
          </a:p>
          <a:p>
            <a:endParaRPr lang="en-GB" dirty="0"/>
          </a:p>
          <a:p>
            <a:r>
              <a:rPr lang="en-GB" dirty="0"/>
              <a:t>This structure enables pupils </a:t>
            </a:r>
            <a:r>
              <a:rPr lang="en-GB"/>
              <a:t>to practice</a:t>
            </a:r>
            <a:endParaRPr lang="en-GB" dirty="0"/>
          </a:p>
          <a:p>
            <a:endParaRPr lang="en-GB" dirty="0"/>
          </a:p>
          <a:p>
            <a:r>
              <a:rPr lang="en-GB" dirty="0"/>
              <a:t>Independent tasks are taken from Maths No Problem.</a:t>
            </a:r>
          </a:p>
        </p:txBody>
      </p:sp>
    </p:spTree>
    <p:extLst>
      <p:ext uri="{BB962C8B-B14F-4D97-AF65-F5344CB8AC3E}">
        <p14:creationId xmlns:p14="http://schemas.microsoft.com/office/powerpoint/2010/main" val="354734393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B2AA82-6DDF-4F7D-9110-637158E3F366}"/>
              </a:ext>
            </a:extLst>
          </p:cNvPr>
          <p:cNvSpPr txBox="1"/>
          <p:nvPr/>
        </p:nvSpPr>
        <p:spPr>
          <a:xfrm>
            <a:off x="230820" y="318512"/>
            <a:ext cx="3205301" cy="646331"/>
          </a:xfrm>
          <a:prstGeom prst="rect">
            <a:avLst/>
          </a:prstGeom>
          <a:noFill/>
        </p:spPr>
        <p:txBody>
          <a:bodyPr wrap="none" rtlCol="0">
            <a:spAutoFit/>
          </a:bodyPr>
          <a:lstStyle/>
          <a:p>
            <a:r>
              <a:rPr lang="en-GB" sz="3600" dirty="0"/>
              <a:t>Problem Solving</a:t>
            </a:r>
          </a:p>
        </p:txBody>
      </p:sp>
      <p:pic>
        <p:nvPicPr>
          <p:cNvPr id="3" name="Picture 2">
            <a:extLst>
              <a:ext uri="{FF2B5EF4-FFF2-40B4-BE49-F238E27FC236}">
                <a16:creationId xmlns:a16="http://schemas.microsoft.com/office/drawing/2014/main" id="{6A029D23-2AFA-4D6C-81B6-8066D73EB5E3}"/>
              </a:ext>
            </a:extLst>
          </p:cNvPr>
          <p:cNvPicPr>
            <a:picLocks noChangeAspect="1"/>
          </p:cNvPicPr>
          <p:nvPr/>
        </p:nvPicPr>
        <p:blipFill>
          <a:blip r:embed="rId2"/>
          <a:stretch>
            <a:fillRect/>
          </a:stretch>
        </p:blipFill>
        <p:spPr>
          <a:xfrm>
            <a:off x="133165" y="1214673"/>
            <a:ext cx="12058835" cy="2567906"/>
          </a:xfrm>
          <a:prstGeom prst="rect">
            <a:avLst/>
          </a:prstGeom>
        </p:spPr>
      </p:pic>
      <p:sp>
        <p:nvSpPr>
          <p:cNvPr id="5" name="TextBox 4">
            <a:extLst>
              <a:ext uri="{FF2B5EF4-FFF2-40B4-BE49-F238E27FC236}">
                <a16:creationId xmlns:a16="http://schemas.microsoft.com/office/drawing/2014/main" id="{D06579D8-4A96-4002-8694-9560A103EE3C}"/>
              </a:ext>
            </a:extLst>
          </p:cNvPr>
          <p:cNvSpPr txBox="1"/>
          <p:nvPr/>
        </p:nvSpPr>
        <p:spPr>
          <a:xfrm>
            <a:off x="4909352" y="4140874"/>
            <a:ext cx="6880194" cy="2585323"/>
          </a:xfrm>
          <a:prstGeom prst="rect">
            <a:avLst/>
          </a:prstGeom>
          <a:noFill/>
        </p:spPr>
        <p:txBody>
          <a:bodyPr wrap="square" rtlCol="0">
            <a:spAutoFit/>
          </a:bodyPr>
          <a:lstStyle/>
          <a:p>
            <a:r>
              <a:rPr lang="en-GB" dirty="0"/>
              <a:t>Each lesson should have a Problem solving activity matched to the learning objective as closely as possible.</a:t>
            </a:r>
          </a:p>
          <a:p>
            <a:endParaRPr lang="en-GB" dirty="0"/>
          </a:p>
          <a:p>
            <a:r>
              <a:rPr lang="en-GB" dirty="0"/>
              <a:t>White Rose Schemes of Learning (SOL) are a good source of problems, click on the image to go to the website, though White Rose teaches in a different order to Maths No Problem so it is important to check that the problem uses skills or methods that the children have been taught.</a:t>
            </a:r>
          </a:p>
          <a:p>
            <a:endParaRPr lang="en-GB" dirty="0"/>
          </a:p>
          <a:p>
            <a:endParaRPr lang="en-GB" dirty="0"/>
          </a:p>
        </p:txBody>
      </p:sp>
      <p:pic>
        <p:nvPicPr>
          <p:cNvPr id="6" name="Picture 5">
            <a:hlinkClick r:id="rId3"/>
            <a:extLst>
              <a:ext uri="{FF2B5EF4-FFF2-40B4-BE49-F238E27FC236}">
                <a16:creationId xmlns:a16="http://schemas.microsoft.com/office/drawing/2014/main" id="{0E2ABCD4-0947-4E08-B52B-5FC318842BD1}"/>
              </a:ext>
            </a:extLst>
          </p:cNvPr>
          <p:cNvPicPr>
            <a:picLocks noChangeAspect="1"/>
          </p:cNvPicPr>
          <p:nvPr/>
        </p:nvPicPr>
        <p:blipFill>
          <a:blip r:embed="rId4"/>
          <a:stretch>
            <a:fillRect/>
          </a:stretch>
        </p:blipFill>
        <p:spPr>
          <a:xfrm>
            <a:off x="133165" y="4032409"/>
            <a:ext cx="4687410" cy="2332954"/>
          </a:xfrm>
          <a:prstGeom prst="rect">
            <a:avLst/>
          </a:prstGeom>
        </p:spPr>
      </p:pic>
      <p:sp>
        <p:nvSpPr>
          <p:cNvPr id="8" name="Arrow: Right 7">
            <a:extLst>
              <a:ext uri="{FF2B5EF4-FFF2-40B4-BE49-F238E27FC236}">
                <a16:creationId xmlns:a16="http://schemas.microsoft.com/office/drawing/2014/main" id="{18038C61-C286-43D4-8CA7-E7D2B6EAC1AB}"/>
              </a:ext>
            </a:extLst>
          </p:cNvPr>
          <p:cNvSpPr/>
          <p:nvPr/>
        </p:nvSpPr>
        <p:spPr>
          <a:xfrm rot="12143981" flipV="1">
            <a:off x="2291185" y="5014894"/>
            <a:ext cx="2742598" cy="11002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90089084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E96232C-993D-48BD-8EFA-2EC8AA592065}"/>
              </a:ext>
            </a:extLst>
          </p:cNvPr>
          <p:cNvSpPr txBox="1"/>
          <p:nvPr/>
        </p:nvSpPr>
        <p:spPr>
          <a:xfrm>
            <a:off x="150921" y="168676"/>
            <a:ext cx="5456494" cy="646331"/>
          </a:xfrm>
          <a:prstGeom prst="rect">
            <a:avLst/>
          </a:prstGeom>
          <a:noFill/>
        </p:spPr>
        <p:txBody>
          <a:bodyPr wrap="none" rtlCol="0">
            <a:spAutoFit/>
          </a:bodyPr>
          <a:lstStyle/>
          <a:p>
            <a:r>
              <a:rPr lang="en-GB" sz="3600" dirty="0"/>
              <a:t>Plenary and Misconceptions</a:t>
            </a:r>
          </a:p>
        </p:txBody>
      </p:sp>
      <p:pic>
        <p:nvPicPr>
          <p:cNvPr id="3" name="Picture 2">
            <a:extLst>
              <a:ext uri="{FF2B5EF4-FFF2-40B4-BE49-F238E27FC236}">
                <a16:creationId xmlns:a16="http://schemas.microsoft.com/office/drawing/2014/main" id="{A3C6ABAE-E4B2-4F7D-8912-B4BA31441740}"/>
              </a:ext>
            </a:extLst>
          </p:cNvPr>
          <p:cNvPicPr>
            <a:picLocks noChangeAspect="1"/>
          </p:cNvPicPr>
          <p:nvPr/>
        </p:nvPicPr>
        <p:blipFill>
          <a:blip r:embed="rId2"/>
          <a:stretch>
            <a:fillRect/>
          </a:stretch>
        </p:blipFill>
        <p:spPr>
          <a:xfrm>
            <a:off x="98300" y="1024128"/>
            <a:ext cx="11794783" cy="4118813"/>
          </a:xfrm>
          <a:prstGeom prst="rect">
            <a:avLst/>
          </a:prstGeom>
        </p:spPr>
      </p:pic>
      <p:sp>
        <p:nvSpPr>
          <p:cNvPr id="4" name="TextBox 3">
            <a:extLst>
              <a:ext uri="{FF2B5EF4-FFF2-40B4-BE49-F238E27FC236}">
                <a16:creationId xmlns:a16="http://schemas.microsoft.com/office/drawing/2014/main" id="{614EFD13-44E9-4B8F-9217-62C06266C561}"/>
              </a:ext>
            </a:extLst>
          </p:cNvPr>
          <p:cNvSpPr txBox="1"/>
          <p:nvPr/>
        </p:nvSpPr>
        <p:spPr>
          <a:xfrm>
            <a:off x="150921" y="5211996"/>
            <a:ext cx="6418556" cy="1477328"/>
          </a:xfrm>
          <a:prstGeom prst="rect">
            <a:avLst/>
          </a:prstGeom>
          <a:noFill/>
        </p:spPr>
        <p:txBody>
          <a:bodyPr wrap="square" rtlCol="0">
            <a:spAutoFit/>
          </a:bodyPr>
          <a:lstStyle/>
          <a:p>
            <a:r>
              <a:rPr lang="en-GB" dirty="0"/>
              <a:t>In Year 3, 4 and 5 a plenary can be an additional problem solving activity, an opportunity to discuss the independent problem solving or a question that presents the learning in a different way (such as from a PUMA test).  In Year 6 we use the plenary to show a different SATs question each day.</a:t>
            </a:r>
          </a:p>
        </p:txBody>
      </p:sp>
      <p:sp>
        <p:nvSpPr>
          <p:cNvPr id="5" name="TextBox 4">
            <a:extLst>
              <a:ext uri="{FF2B5EF4-FFF2-40B4-BE49-F238E27FC236}">
                <a16:creationId xmlns:a16="http://schemas.microsoft.com/office/drawing/2014/main" id="{FABB10E1-E5BB-49EA-B5AC-ECE88322F44A}"/>
              </a:ext>
            </a:extLst>
          </p:cNvPr>
          <p:cNvSpPr txBox="1"/>
          <p:nvPr/>
        </p:nvSpPr>
        <p:spPr>
          <a:xfrm>
            <a:off x="7563775" y="5442012"/>
            <a:ext cx="4204553" cy="923330"/>
          </a:xfrm>
          <a:prstGeom prst="rect">
            <a:avLst/>
          </a:prstGeom>
          <a:noFill/>
        </p:spPr>
        <p:txBody>
          <a:bodyPr wrap="square" rtlCol="0">
            <a:spAutoFit/>
          </a:bodyPr>
          <a:lstStyle/>
          <a:p>
            <a:r>
              <a:rPr lang="en-GB" dirty="0"/>
              <a:t>Misconceptions should be identified from each stage of the lesson, based on the anticipated errors that pupils may make.</a:t>
            </a:r>
          </a:p>
        </p:txBody>
      </p:sp>
    </p:spTree>
    <p:extLst>
      <p:ext uri="{BB962C8B-B14F-4D97-AF65-F5344CB8AC3E}">
        <p14:creationId xmlns:p14="http://schemas.microsoft.com/office/powerpoint/2010/main" val="24182707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D62589-2446-4C6C-823E-7CFB85E45FF0}"/>
              </a:ext>
            </a:extLst>
          </p:cNvPr>
          <p:cNvSpPr txBox="1"/>
          <p:nvPr/>
        </p:nvSpPr>
        <p:spPr>
          <a:xfrm>
            <a:off x="452761" y="612559"/>
            <a:ext cx="5130251" cy="646331"/>
          </a:xfrm>
          <a:prstGeom prst="rect">
            <a:avLst/>
          </a:prstGeom>
          <a:noFill/>
        </p:spPr>
        <p:txBody>
          <a:bodyPr wrap="none" rtlCol="0">
            <a:spAutoFit/>
          </a:bodyPr>
          <a:lstStyle/>
          <a:p>
            <a:r>
              <a:rPr lang="en-GB" sz="3600" dirty="0"/>
              <a:t>Pre and Post Assessments</a:t>
            </a:r>
          </a:p>
        </p:txBody>
      </p:sp>
      <p:sp>
        <p:nvSpPr>
          <p:cNvPr id="3" name="TextBox 2">
            <a:extLst>
              <a:ext uri="{FF2B5EF4-FFF2-40B4-BE49-F238E27FC236}">
                <a16:creationId xmlns:a16="http://schemas.microsoft.com/office/drawing/2014/main" id="{435CAD6B-EDD0-4014-83B6-FF188707864C}"/>
              </a:ext>
            </a:extLst>
          </p:cNvPr>
          <p:cNvSpPr txBox="1"/>
          <p:nvPr/>
        </p:nvSpPr>
        <p:spPr>
          <a:xfrm>
            <a:off x="476435" y="1276646"/>
            <a:ext cx="11239130" cy="646331"/>
          </a:xfrm>
          <a:prstGeom prst="rect">
            <a:avLst/>
          </a:prstGeom>
          <a:noFill/>
        </p:spPr>
        <p:txBody>
          <a:bodyPr wrap="square" rtlCol="0">
            <a:spAutoFit/>
          </a:bodyPr>
          <a:lstStyle/>
          <a:p>
            <a:r>
              <a:rPr lang="en-GB" dirty="0"/>
              <a:t>These should be completed before, and at the end of, each unit.  3 or 4 key questions should be selected from the diagnostic tests saved on the system in the pre and post assessment folder.</a:t>
            </a:r>
          </a:p>
        </p:txBody>
      </p:sp>
      <p:pic>
        <p:nvPicPr>
          <p:cNvPr id="4" name="Picture 3">
            <a:extLst>
              <a:ext uri="{FF2B5EF4-FFF2-40B4-BE49-F238E27FC236}">
                <a16:creationId xmlns:a16="http://schemas.microsoft.com/office/drawing/2014/main" id="{2F647FE9-C740-423D-8B2B-00A404B03F61}"/>
              </a:ext>
            </a:extLst>
          </p:cNvPr>
          <p:cNvPicPr>
            <a:picLocks noChangeAspect="1"/>
          </p:cNvPicPr>
          <p:nvPr/>
        </p:nvPicPr>
        <p:blipFill>
          <a:blip r:embed="rId2"/>
          <a:stretch>
            <a:fillRect/>
          </a:stretch>
        </p:blipFill>
        <p:spPr>
          <a:xfrm>
            <a:off x="643654" y="2193413"/>
            <a:ext cx="6085619" cy="3663061"/>
          </a:xfrm>
          <a:prstGeom prst="rect">
            <a:avLst/>
          </a:prstGeom>
        </p:spPr>
      </p:pic>
      <p:sp>
        <p:nvSpPr>
          <p:cNvPr id="5" name="TextBox 4">
            <a:extLst>
              <a:ext uri="{FF2B5EF4-FFF2-40B4-BE49-F238E27FC236}">
                <a16:creationId xmlns:a16="http://schemas.microsoft.com/office/drawing/2014/main" id="{6E564074-D03C-46BC-A0DA-3AA08A6F8319}"/>
              </a:ext>
            </a:extLst>
          </p:cNvPr>
          <p:cNvSpPr txBox="1"/>
          <p:nvPr/>
        </p:nvSpPr>
        <p:spPr>
          <a:xfrm>
            <a:off x="6442183" y="2894121"/>
            <a:ext cx="5106163" cy="1754326"/>
          </a:xfrm>
          <a:prstGeom prst="rect">
            <a:avLst/>
          </a:prstGeom>
          <a:noFill/>
        </p:spPr>
        <p:txBody>
          <a:bodyPr wrap="square" rtlCol="0">
            <a:spAutoFit/>
          </a:bodyPr>
          <a:lstStyle/>
          <a:p>
            <a:r>
              <a:rPr lang="en-GB" dirty="0"/>
              <a:t>The multiple choice options should be removed, to give the children the opportunity to show their working out.</a:t>
            </a:r>
          </a:p>
          <a:p>
            <a:endParaRPr lang="en-GB" dirty="0"/>
          </a:p>
          <a:p>
            <a:r>
              <a:rPr lang="en-GB" dirty="0"/>
              <a:t>These should be marked with the children and post assessments should be purple pen corrected.</a:t>
            </a:r>
          </a:p>
        </p:txBody>
      </p:sp>
    </p:spTree>
    <p:extLst>
      <p:ext uri="{BB962C8B-B14F-4D97-AF65-F5344CB8AC3E}">
        <p14:creationId xmlns:p14="http://schemas.microsoft.com/office/powerpoint/2010/main" val="339130566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3012</TotalTime>
  <Words>1195</Words>
  <Application>Microsoft Office PowerPoint</Application>
  <PresentationFormat>Widescreen</PresentationFormat>
  <Paragraphs>57</Paragraphs>
  <Slides>12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12</vt:i4>
      </vt:variant>
    </vt:vector>
  </HeadingPairs>
  <TitlesOfParts>
    <vt:vector size="16" baseType="lpstr">
      <vt:lpstr>Arial</vt:lpstr>
      <vt:lpstr>Calibri</vt:lpstr>
      <vt:lpstr>Calibri Light</vt:lpstr>
      <vt:lpstr>Office Theme</vt:lpstr>
      <vt:lpstr>Planning Maths at TJS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Planning Maths at TJS</dc:title>
  <dc:creator>Gemma Salmon</dc:creator>
  <cp:lastModifiedBy>Gemma Salmon</cp:lastModifiedBy>
  <cp:revision>30</cp:revision>
  <dcterms:created xsi:type="dcterms:W3CDTF">2022-01-11T11:41:05Z</dcterms:created>
  <dcterms:modified xsi:type="dcterms:W3CDTF">2022-03-15T18:22:11Z</dcterms:modified>
</cp:coreProperties>
</file>