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Dreams and </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Goals</a:t>
            </a: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4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E32A07E3-4911-4364-A019-14F7C0B91DA0}"/>
              </a:ext>
            </a:extLst>
          </p:cNvPr>
          <p:cNvPicPr>
            <a:picLocks noChangeAspect="1"/>
          </p:cNvPicPr>
          <p:nvPr/>
        </p:nvPicPr>
        <p:blipFill>
          <a:blip r:embed="rId2"/>
          <a:stretch>
            <a:fillRect/>
          </a:stretch>
        </p:blipFill>
        <p:spPr>
          <a:xfrm>
            <a:off x="2914254" y="2472982"/>
            <a:ext cx="6973091" cy="3977246"/>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 Year 4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B57AC62F-B5B4-4FE4-A2CF-45F53CF0018D}"/>
              </a:ext>
            </a:extLst>
          </p:cNvPr>
          <p:cNvSpPr txBox="1"/>
          <p:nvPr/>
        </p:nvSpPr>
        <p:spPr>
          <a:xfrm>
            <a:off x="3200400" y="3179023"/>
            <a:ext cx="6400800" cy="3249416"/>
          </a:xfrm>
          <a:prstGeom prst="rect">
            <a:avLst/>
          </a:prstGeom>
          <a:noFill/>
        </p:spPr>
        <p:txBody>
          <a:bodyPr wrap="square">
            <a:spAutoFit/>
          </a:bodyPr>
          <a:lstStyle/>
          <a:p>
            <a:pPr>
              <a:lnSpc>
                <a:spcPct val="107000"/>
              </a:lnSpc>
              <a:spcAft>
                <a:spcPts val="800"/>
              </a:spcAft>
            </a:pPr>
            <a:r>
              <a:rPr lang="en-GB" sz="2400" b="1" dirty="0">
                <a:effectLst/>
                <a:latin typeface="Calibri" panose="020F0502020204030204" pitchFamily="34" charset="0"/>
                <a:ea typeface="Calibri" panose="020F0502020204030204" pitchFamily="34" charset="0"/>
                <a:cs typeface="Times New Roman" panose="02020603050405020304" pitchFamily="18" charset="0"/>
              </a:rPr>
              <a:t>Vocabulary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Dream, Hope, Goal, Determination, Perseverance, Resilience, Positive attitude, Disappointment, Fears, Hurts, Positive experiences, Plans, Cope, Help, Self-belief, Motivation, Commitment, Enterprise, Design, Cooperation, Success, Celebrate, Evaluate</a:t>
            </a: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Song:</a:t>
            </a:r>
            <a:r>
              <a:rPr lang="en-GB" sz="1800" dirty="0">
                <a:effectLst/>
                <a:latin typeface="Calibri" panose="020F0502020204030204" pitchFamily="34" charset="0"/>
                <a:ea typeface="Calibri" panose="020F0502020204030204" pitchFamily="34" charset="0"/>
                <a:cs typeface="Times New Roman" panose="02020603050405020304" pitchFamily="18" charset="0"/>
              </a:rPr>
              <a:t> ‘For Me’</a:t>
            </a:r>
          </a:p>
          <a:p>
            <a:r>
              <a:rPr lang="en-GB" sz="1800" b="1" dirty="0">
                <a:effectLst/>
                <a:latin typeface="Calibri" panose="020F0502020204030204" pitchFamily="34" charset="0"/>
                <a:ea typeface="Calibri" panose="020F0502020204030204" pitchFamily="34" charset="0"/>
                <a:cs typeface="Times New Roman" panose="02020603050405020304" pitchFamily="18" charset="0"/>
              </a:rPr>
              <a:t>Puzzle Outcome:</a:t>
            </a:r>
            <a:r>
              <a:rPr lang="en-GB" sz="1800" dirty="0">
                <a:effectLst/>
                <a:latin typeface="Calibri" panose="020F0502020204030204" pitchFamily="34" charset="0"/>
                <a:ea typeface="Calibri" panose="020F0502020204030204" pitchFamily="34" charset="0"/>
                <a:cs typeface="Times New Roman" panose="02020603050405020304" pitchFamily="18" charset="0"/>
              </a:rPr>
              <a:t> Our Garden of Dreams &amp; Goals</a:t>
            </a:r>
            <a:endParaRPr lang="en-GB" dirty="0"/>
          </a:p>
        </p:txBody>
      </p:sp>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4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3F95D7FD-A132-4D00-BAD0-EE7DDC24CF8F}"/>
              </a:ext>
            </a:extLst>
          </p:cNvPr>
          <p:cNvSpPr txBox="1"/>
          <p:nvPr/>
        </p:nvSpPr>
        <p:spPr>
          <a:xfrm>
            <a:off x="3200400" y="949310"/>
            <a:ext cx="6400800" cy="7708842"/>
          </a:xfrm>
          <a:prstGeom prst="rect">
            <a:avLst/>
          </a:prstGeom>
          <a:noFill/>
        </p:spPr>
        <p:txBody>
          <a:bodyPr wrap="square">
            <a:spAutoFit/>
          </a:bodyPr>
          <a:lstStyle/>
          <a:p>
            <a:pPr>
              <a:lnSpc>
                <a:spcPct val="107000"/>
              </a:lnSpc>
              <a:spcAft>
                <a:spcPts val="800"/>
              </a:spcAft>
            </a:pPr>
            <a:r>
              <a:rPr lang="en-GB" sz="40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40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(R12) the importance of respecting others, even when they are very different from them (for example, physically, in character, personality or backgrounds), or make different choices or have different preferences or beliefs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(R14) the conventions of courtesy and manners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(R15) the importance of self-respect and how this links to their own happiness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(R16) that in school and in wider society they can expect to be treated with respect by others, and that in turn they should show due respect to others, including those in positions of authority</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(H2) that there is a normal range of emotions (e.g. happiness, sadness, anger, fear, surprise, nervousness) and scale of emotions that all humans experience in relation to different experiences and situations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(H3) how to recognise and talk about their emotions, including having a varied vocabulary of words to use when talking about their own and others’ feelings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4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6B1282BB-1CC9-426E-801B-1C7890BC2B82}"/>
              </a:ext>
            </a:extLst>
          </p:cNvPr>
          <p:cNvPicPr>
            <a:picLocks noChangeAspect="1"/>
          </p:cNvPicPr>
          <p:nvPr/>
        </p:nvPicPr>
        <p:blipFill>
          <a:blip r:embed="rId2"/>
          <a:stretch>
            <a:fillRect/>
          </a:stretch>
        </p:blipFill>
        <p:spPr>
          <a:xfrm>
            <a:off x="2507405" y="1921778"/>
            <a:ext cx="3342250" cy="6352564"/>
          </a:xfrm>
          <a:prstGeom prst="rect">
            <a:avLst/>
          </a:prstGeom>
        </p:spPr>
      </p:pic>
      <p:pic>
        <p:nvPicPr>
          <p:cNvPr id="6" name="Picture 5">
            <a:extLst>
              <a:ext uri="{FF2B5EF4-FFF2-40B4-BE49-F238E27FC236}">
                <a16:creationId xmlns:a16="http://schemas.microsoft.com/office/drawing/2014/main" id="{ACAD85E3-2059-4DBE-9FC0-2951E97DA44B}"/>
              </a:ext>
            </a:extLst>
          </p:cNvPr>
          <p:cNvPicPr>
            <a:picLocks noChangeAspect="1"/>
          </p:cNvPicPr>
          <p:nvPr/>
        </p:nvPicPr>
        <p:blipFill>
          <a:blip r:embed="rId3"/>
          <a:stretch>
            <a:fillRect/>
          </a:stretch>
        </p:blipFill>
        <p:spPr>
          <a:xfrm>
            <a:off x="6242877" y="1910219"/>
            <a:ext cx="3320397" cy="6352565"/>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DAG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E75EB634-DCE5-4C19-B986-D59FCADB8B77}"/>
              </a:ext>
            </a:extLst>
          </p:cNvPr>
          <p:cNvPicPr>
            <a:picLocks noChangeAspect="1"/>
          </p:cNvPicPr>
          <p:nvPr/>
        </p:nvPicPr>
        <p:blipFill>
          <a:blip r:embed="rId2"/>
          <a:stretch>
            <a:fillRect/>
          </a:stretch>
        </p:blipFill>
        <p:spPr>
          <a:xfrm>
            <a:off x="2965224" y="1139733"/>
            <a:ext cx="6567082" cy="7849825"/>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498</TotalTime>
  <Words>344</Words>
  <Application>Microsoft Office PowerPoint</Application>
  <PresentationFormat>A3 Paper (297x420 mm)</PresentationFormat>
  <Paragraphs>21</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51</cp:revision>
  <dcterms:created xsi:type="dcterms:W3CDTF">2020-09-22T12:40:30Z</dcterms:created>
  <dcterms:modified xsi:type="dcterms:W3CDTF">2025-02-24T13:41:59Z</dcterms:modified>
</cp:coreProperties>
</file>